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7" r:id="rId3"/>
    <p:sldId id="258" r:id="rId4"/>
    <p:sldId id="259" r:id="rId5"/>
    <p:sldId id="260" r:id="rId6"/>
    <p:sldId id="261" r:id="rId7"/>
    <p:sldId id="265" r:id="rId8"/>
    <p:sldId id="264" r:id="rId9"/>
    <p:sldId id="266" r:id="rId10"/>
    <p:sldId id="267" r:id="rId11"/>
    <p:sldId id="268" r:id="rId12"/>
    <p:sldId id="269" r:id="rId13"/>
    <p:sldId id="271" r:id="rId14"/>
    <p:sldId id="270"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Oswald" panose="020B0604020202020204" charset="-52"/>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C929D7-B69A-4F73-A77C-01FDCC600B82}">
  <a:tblStyle styleId="{DBC929D7-B69A-4F73-A77C-01FDCC600B82}"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6029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a04b60f4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a04b60f4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152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49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04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620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07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30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4111ca1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4111ca1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62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4111ca19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54111ca19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26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54111ca19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54111ca19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56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4111ca1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4111ca1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1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2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88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78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4111ca19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4111ca19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66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
        <p:cNvGrpSpPr/>
        <p:nvPr/>
      </p:nvGrpSpPr>
      <p:grpSpPr>
        <a:xfrm>
          <a:off x="0" y="0"/>
          <a:ext cx="0" cy="0"/>
          <a:chOff x="0" y="0"/>
          <a:chExt cx="0" cy="0"/>
        </a:xfrm>
      </p:grpSpPr>
      <p:sp>
        <p:nvSpPr>
          <p:cNvPr id="99" name="Google Shape;99;p25"/>
          <p:cNvSpPr/>
          <p:nvPr/>
        </p:nvSpPr>
        <p:spPr>
          <a:xfrm>
            <a:off x="0" y="2496725"/>
            <a:ext cx="9144000" cy="2646900"/>
          </a:xfrm>
          <a:prstGeom prst="rect">
            <a:avLst/>
          </a:prstGeom>
          <a:solidFill>
            <a:srgbClr val="F3F3F3"/>
          </a:solidFill>
          <a:ln>
            <a:noFill/>
          </a:ln>
          <a:effectLst>
            <a:outerShdw blurRad="57150" dist="19050" dir="5400000" algn="bl" rotWithShape="0">
              <a:srgbClr val="000000">
                <a:alpha val="50000"/>
              </a:srgbClr>
            </a:outerShdw>
            <a:reflection endPos="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5"/>
          <p:cNvSpPr txBox="1"/>
          <p:nvPr/>
        </p:nvSpPr>
        <p:spPr>
          <a:xfrm>
            <a:off x="4034750" y="1546400"/>
            <a:ext cx="1011300" cy="30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endParaRPr>
          </a:p>
        </p:txBody>
      </p:sp>
      <p:sp>
        <p:nvSpPr>
          <p:cNvPr id="101" name="Google Shape;101;p25"/>
          <p:cNvSpPr txBox="1"/>
          <p:nvPr/>
        </p:nvSpPr>
        <p:spPr>
          <a:xfrm>
            <a:off x="2532425" y="1342425"/>
            <a:ext cx="1856700" cy="3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02" name="Google Shape;102;p25"/>
          <p:cNvSpPr txBox="1"/>
          <p:nvPr/>
        </p:nvSpPr>
        <p:spPr>
          <a:xfrm>
            <a:off x="4753700" y="2496725"/>
            <a:ext cx="2086800" cy="26469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endParaRPr sz="1100" i="1">
              <a:solidFill>
                <a:srgbClr val="333333"/>
              </a:solidFill>
              <a:latin typeface="Calibri"/>
              <a:ea typeface="Calibri"/>
              <a:cs typeface="Calibri"/>
              <a:sym typeface="Calibri"/>
            </a:endParaRPr>
          </a:p>
        </p:txBody>
      </p:sp>
      <p:sp>
        <p:nvSpPr>
          <p:cNvPr id="103" name="Google Shape;103;p25"/>
          <p:cNvSpPr txBox="1"/>
          <p:nvPr/>
        </p:nvSpPr>
        <p:spPr>
          <a:xfrm>
            <a:off x="7057200" y="2496725"/>
            <a:ext cx="2086800" cy="2646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100" i="1">
              <a:solidFill>
                <a:srgbClr val="333333"/>
              </a:solidFill>
              <a:latin typeface="Calibri"/>
              <a:ea typeface="Calibri"/>
              <a:cs typeface="Calibri"/>
              <a:sym typeface="Calibri"/>
            </a:endParaRPr>
          </a:p>
        </p:txBody>
      </p:sp>
      <p:sp>
        <p:nvSpPr>
          <p:cNvPr id="104" name="Google Shape;104;p25"/>
          <p:cNvSpPr txBox="1"/>
          <p:nvPr/>
        </p:nvSpPr>
        <p:spPr>
          <a:xfrm>
            <a:off x="2078975" y="2103800"/>
            <a:ext cx="4098900" cy="3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pic>
        <p:nvPicPr>
          <p:cNvPr id="105" name="Google Shape;105;p25"/>
          <p:cNvPicPr preferRelativeResize="0"/>
          <p:nvPr/>
        </p:nvPicPr>
        <p:blipFill>
          <a:blip r:embed="rId3">
            <a:alphaModFix/>
          </a:blip>
          <a:stretch>
            <a:fillRect/>
          </a:stretch>
        </p:blipFill>
        <p:spPr>
          <a:xfrm>
            <a:off x="3699550" y="2908799"/>
            <a:ext cx="4712952" cy="1314450"/>
          </a:xfrm>
          <a:prstGeom prst="rect">
            <a:avLst/>
          </a:prstGeom>
          <a:noFill/>
          <a:ln>
            <a:noFill/>
          </a:ln>
        </p:spPr>
      </p:pic>
      <p:sp>
        <p:nvSpPr>
          <p:cNvPr id="106" name="Google Shape;106;p25"/>
          <p:cNvSpPr txBox="1"/>
          <p:nvPr/>
        </p:nvSpPr>
        <p:spPr>
          <a:xfrm>
            <a:off x="0" y="0"/>
            <a:ext cx="9144000" cy="24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Oswald"/>
                <a:ea typeface="Oswald"/>
                <a:cs typeface="Oswald"/>
                <a:sym typeface="Oswald"/>
              </a:rPr>
              <a:t>      //Developers</a:t>
            </a:r>
            <a:r>
              <a:rPr lang="en" sz="2400" dirty="0">
                <a:solidFill>
                  <a:srgbClr val="FF0000"/>
                </a:solidFill>
                <a:latin typeface="Oswald"/>
                <a:ea typeface="Oswald"/>
                <a:cs typeface="Oswald"/>
                <a:sym typeface="Oswald"/>
              </a:rPr>
              <a:t>_Institute</a:t>
            </a:r>
            <a:r>
              <a:rPr lang="en" sz="2400" dirty="0">
                <a:solidFill>
                  <a:schemeClr val="dk1"/>
                </a:solidFill>
                <a:latin typeface="Oswald"/>
                <a:ea typeface="Oswald"/>
                <a:cs typeface="Oswald"/>
                <a:sym typeface="Oswald"/>
              </a:rPr>
              <a:t>_                  </a:t>
            </a:r>
            <a:r>
              <a:rPr lang="en" sz="3000" dirty="0">
                <a:solidFill>
                  <a:schemeClr val="dk1"/>
                </a:solidFill>
                <a:latin typeface="Oswald"/>
                <a:ea typeface="Oswald"/>
                <a:cs typeface="Oswald"/>
                <a:sym typeface="Oswald"/>
              </a:rPr>
              <a:t> </a:t>
            </a:r>
            <a:r>
              <a:rPr lang="en" sz="2400" dirty="0">
                <a:solidFill>
                  <a:schemeClr val="dk1"/>
                </a:solidFill>
                <a:latin typeface="Oswald"/>
                <a:ea typeface="Oswald"/>
                <a:cs typeface="Oswald"/>
                <a:sym typeface="Oswald"/>
              </a:rPr>
              <a:t> </a:t>
            </a:r>
            <a:endParaRPr sz="2400" dirty="0">
              <a:solidFill>
                <a:schemeClr val="dk1"/>
              </a:solidFill>
              <a:latin typeface="Oswald"/>
              <a:ea typeface="Oswald"/>
              <a:cs typeface="Oswald"/>
              <a:sym typeface="Oswald"/>
            </a:endParaRPr>
          </a:p>
          <a:p>
            <a:pPr marL="0" lvl="0" indent="0" algn="ctr" rtl="0">
              <a:spcBef>
                <a:spcPts val="0"/>
              </a:spcBef>
              <a:spcAft>
                <a:spcPts val="0"/>
              </a:spcAft>
              <a:buNone/>
            </a:pPr>
            <a:r>
              <a:rPr lang="en" sz="2400" dirty="0">
                <a:solidFill>
                  <a:schemeClr val="dk1"/>
                </a:solidFill>
                <a:latin typeface="Oswald"/>
                <a:ea typeface="Oswald"/>
                <a:cs typeface="Oswald"/>
                <a:sym typeface="Oswald"/>
              </a:rPr>
              <a:t>TLV Coding Bootcamp</a:t>
            </a:r>
            <a:endParaRPr sz="2400" dirty="0">
              <a:solidFill>
                <a:schemeClr val="dk1"/>
              </a:solidFill>
              <a:latin typeface="Oswald"/>
              <a:ea typeface="Oswald"/>
              <a:cs typeface="Oswald"/>
              <a:sym typeface="Oswald"/>
            </a:endParaRPr>
          </a:p>
          <a:p>
            <a:pPr marL="0" lvl="0" indent="0" algn="ctr" rtl="0">
              <a:spcBef>
                <a:spcPts val="0"/>
              </a:spcBef>
              <a:spcAft>
                <a:spcPts val="0"/>
              </a:spcAft>
              <a:buNone/>
            </a:pPr>
            <a:endParaRPr dirty="0">
              <a:solidFill>
                <a:schemeClr val="dk1"/>
              </a:solidFill>
              <a:latin typeface="Oswald"/>
              <a:ea typeface="Oswald"/>
              <a:cs typeface="Oswald"/>
              <a:sym typeface="Oswald"/>
            </a:endParaRPr>
          </a:p>
          <a:p>
            <a:pPr marL="457200" lvl="0" indent="457200" algn="ctr" rtl="0">
              <a:spcBef>
                <a:spcPts val="0"/>
              </a:spcBef>
              <a:spcAft>
                <a:spcPts val="0"/>
              </a:spcAft>
              <a:buNone/>
            </a:pPr>
            <a:r>
              <a:rPr lang="en" sz="2500" dirty="0" smtClean="0">
                <a:solidFill>
                  <a:schemeClr val="dk1"/>
                </a:solidFill>
                <a:latin typeface="Oswald"/>
                <a:ea typeface="Oswald"/>
                <a:cs typeface="Oswald"/>
                <a:sym typeface="Oswald"/>
              </a:rPr>
              <a:t>&lt;/S</a:t>
            </a:r>
            <a:r>
              <a:rPr lang="en-US" sz="2500" dirty="0" smtClean="0">
                <a:solidFill>
                  <a:schemeClr val="dk1"/>
                </a:solidFill>
                <a:latin typeface="Oswald"/>
                <a:ea typeface="Oswald"/>
                <a:cs typeface="Oswald"/>
                <a:sym typeface="Oswald"/>
              </a:rPr>
              <a:t>k</a:t>
            </a:r>
            <a:r>
              <a:rPr lang="en" sz="2500" dirty="0" smtClean="0">
                <a:solidFill>
                  <a:schemeClr val="dk1"/>
                </a:solidFill>
                <a:latin typeface="Oswald"/>
                <a:ea typeface="Oswald"/>
                <a:cs typeface="Oswald"/>
                <a:sym typeface="Oswald"/>
              </a:rPr>
              <a:t>in Care Cosmetics </a:t>
            </a:r>
            <a:r>
              <a:rPr lang="en" sz="2500" dirty="0" smtClean="0">
                <a:solidFill>
                  <a:schemeClr val="dk1"/>
                </a:solidFill>
                <a:latin typeface="Oswald"/>
                <a:ea typeface="Oswald"/>
                <a:cs typeface="Oswald"/>
                <a:sym typeface="Oswald"/>
              </a:rPr>
              <a:t>Trends</a:t>
            </a:r>
            <a:r>
              <a:rPr lang="en" sz="2500" dirty="0" smtClean="0">
                <a:solidFill>
                  <a:schemeClr val="dk1"/>
                </a:solidFill>
                <a:latin typeface="Oswald"/>
                <a:ea typeface="Oswald"/>
                <a:cs typeface="Oswald"/>
                <a:sym typeface="Oswald"/>
              </a:rPr>
              <a:t>&gt;</a:t>
            </a:r>
            <a:endParaRPr sz="2500" dirty="0">
              <a:solidFill>
                <a:schemeClr val="dk1"/>
              </a:solidFill>
              <a:latin typeface="Oswald"/>
              <a:ea typeface="Oswald"/>
              <a:cs typeface="Oswald"/>
              <a:sym typeface="Oswald"/>
            </a:endParaRPr>
          </a:p>
        </p:txBody>
      </p:sp>
      <p:sp>
        <p:nvSpPr>
          <p:cNvPr id="107" name="Google Shape;107;p25"/>
          <p:cNvSpPr txBox="1"/>
          <p:nvPr/>
        </p:nvSpPr>
        <p:spPr>
          <a:xfrm>
            <a:off x="-4525" y="4789500"/>
            <a:ext cx="9144000" cy="4893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00"/>
              <a:t>Azerbaijan 🇦🇿- México 🇲🇽 - Cameroon 🇨🇲 - Senegal 🇸🇳 - Burkina Faso 🇧🇫 - Mali 🇲🇱 - Ghana 🇬🇭 - Togo 🇹🇬 - Mauritius 🇲🇺 - Morocco 🇲🇦 - India 🇮🇳 - Georgia 🇬🇪 - Israël 🇮🇱</a:t>
            </a:r>
            <a:endParaRPr sz="900"/>
          </a:p>
          <a:p>
            <a:pPr marL="0" lvl="0" indent="0" algn="l" rtl="0">
              <a:spcBef>
                <a:spcPts val="0"/>
              </a:spcBef>
              <a:spcAft>
                <a:spcPts val="0"/>
              </a:spcAft>
              <a:buNone/>
            </a:pPr>
            <a:endParaRPr sz="900"/>
          </a:p>
        </p:txBody>
      </p:sp>
      <p:pic>
        <p:nvPicPr>
          <p:cNvPr id="108" name="Google Shape;108;p25"/>
          <p:cNvPicPr preferRelativeResize="0"/>
          <p:nvPr/>
        </p:nvPicPr>
        <p:blipFill>
          <a:blip r:embed="rId4">
            <a:alphaModFix/>
          </a:blip>
          <a:stretch>
            <a:fillRect/>
          </a:stretch>
        </p:blipFill>
        <p:spPr>
          <a:xfrm>
            <a:off x="348116" y="728800"/>
            <a:ext cx="2264217" cy="2459400"/>
          </a:xfrm>
          <a:prstGeom prst="rect">
            <a:avLst/>
          </a:prstGeom>
          <a:noFill/>
          <a:ln>
            <a:noFill/>
          </a:ln>
        </p:spPr>
      </p:pic>
      <p:sp>
        <p:nvSpPr>
          <p:cNvPr id="109" name="Google Shape;109;p25"/>
          <p:cNvSpPr txBox="1"/>
          <p:nvPr/>
        </p:nvSpPr>
        <p:spPr>
          <a:xfrm>
            <a:off x="257125" y="3132000"/>
            <a:ext cx="2446200" cy="9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50" b="1">
                <a:solidFill>
                  <a:srgbClr val="FFFFFF"/>
                </a:solidFill>
                <a:highlight>
                  <a:srgbClr val="222529"/>
                </a:highlight>
              </a:rPr>
              <a:t>Developers Institute ranked for </a:t>
            </a:r>
            <a:r>
              <a:rPr lang="en" sz="1150" b="1">
                <a:solidFill>
                  <a:srgbClr val="FF0000"/>
                </a:solidFill>
                <a:highlight>
                  <a:srgbClr val="222529"/>
                </a:highlight>
              </a:rPr>
              <a:t>Best Coding Bootcamp Worldwide</a:t>
            </a:r>
            <a:r>
              <a:rPr lang="en" sz="1150" b="1">
                <a:solidFill>
                  <a:srgbClr val="FFFFFF"/>
                </a:solidFill>
                <a:highlight>
                  <a:srgbClr val="222529"/>
                </a:highlight>
              </a:rPr>
              <a:t> for 2023</a:t>
            </a:r>
            <a:endParaRPr b="1">
              <a:solidFill>
                <a:srgbClr val="FF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lvl="0"/>
            <a:r>
              <a:rPr lang="en-US" dirty="0"/>
              <a:t>Price </a:t>
            </a:r>
            <a:r>
              <a:rPr lang="en-US" dirty="0" smtClean="0"/>
              <a:t>Analysis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847604"/>
            <a:ext cx="7305020" cy="4224081"/>
          </a:xfrm>
          <a:prstGeom prst="rect">
            <a:avLst/>
          </a:prstGeom>
        </p:spPr>
      </p:pic>
    </p:spTree>
    <p:extLst>
      <p:ext uri="{BB962C8B-B14F-4D97-AF65-F5344CB8AC3E}">
        <p14:creationId xmlns:p14="http://schemas.microsoft.com/office/powerpoint/2010/main" val="1528300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lvl="0"/>
            <a:r>
              <a:rPr lang="en-US" dirty="0" smtClean="0"/>
              <a:t>Brand Analysis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847604"/>
            <a:ext cx="7247870" cy="4191034"/>
          </a:xfrm>
          <a:prstGeom prst="rect">
            <a:avLst/>
          </a:prstGeom>
        </p:spPr>
      </p:pic>
    </p:spTree>
    <p:extLst>
      <p:ext uri="{BB962C8B-B14F-4D97-AF65-F5344CB8AC3E}">
        <p14:creationId xmlns:p14="http://schemas.microsoft.com/office/powerpoint/2010/main" val="2245544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lvl="0"/>
            <a:r>
              <a:rPr lang="en-US" dirty="0"/>
              <a:t>Machine learning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068" y="1033342"/>
            <a:ext cx="6453232" cy="3731540"/>
          </a:xfrm>
          <a:prstGeom prst="rect">
            <a:avLst/>
          </a:prstGeom>
        </p:spPr>
      </p:pic>
      <p:sp>
        <p:nvSpPr>
          <p:cNvPr id="18" name="Google Shape;139;p30"/>
          <p:cNvSpPr txBox="1">
            <a:spLocks noGrp="1"/>
          </p:cNvSpPr>
          <p:nvPr>
            <p:ph type="body" idx="1"/>
          </p:nvPr>
        </p:nvSpPr>
        <p:spPr>
          <a:xfrm>
            <a:off x="157164" y="1017796"/>
            <a:ext cx="2157412" cy="3654217"/>
          </a:xfrm>
          <a:prstGeom prst="rect">
            <a:avLst/>
          </a:prstGeom>
        </p:spPr>
        <p:txBody>
          <a:bodyPr spcFirstLastPara="1" wrap="square" lIns="91425" tIns="91425" rIns="91425" bIns="91425" anchor="t" anchorCtr="0">
            <a:noAutofit/>
          </a:bodyPr>
          <a:lstStyle/>
          <a:p>
            <a:pPr marL="0" lvl="0" indent="0">
              <a:lnSpc>
                <a:spcPct val="100000"/>
              </a:lnSpc>
              <a:buNone/>
            </a:pPr>
            <a:r>
              <a:rPr lang="en-US" sz="800" dirty="0" smtClean="0"/>
              <a:t>The goal: to predict sales volume based on product type, price and rating.</a:t>
            </a:r>
          </a:p>
          <a:p>
            <a:pPr marL="0" lvl="0" indent="0">
              <a:lnSpc>
                <a:spcPct val="100000"/>
              </a:lnSpc>
              <a:buNone/>
            </a:pPr>
            <a:endParaRPr lang="en-US" sz="800" dirty="0"/>
          </a:p>
          <a:p>
            <a:pPr marL="0" lvl="0" indent="0">
              <a:lnSpc>
                <a:spcPct val="100000"/>
              </a:lnSpc>
              <a:buNone/>
            </a:pPr>
            <a:r>
              <a:rPr lang="en-US" sz="800" dirty="0" smtClean="0"/>
              <a:t>The </a:t>
            </a:r>
            <a:r>
              <a:rPr lang="en-US" sz="800" dirty="0"/>
              <a:t>model used in the code is a </a:t>
            </a:r>
            <a:r>
              <a:rPr lang="en-US" sz="800" b="1" dirty="0"/>
              <a:t>Random Forest Regressor</a:t>
            </a:r>
            <a:endParaRPr lang="en-US" sz="800" b="1" dirty="0" smtClean="0"/>
          </a:p>
          <a:p>
            <a:pPr marL="0" lvl="0" indent="0">
              <a:lnSpc>
                <a:spcPct val="100000"/>
              </a:lnSpc>
              <a:buNone/>
            </a:pPr>
            <a:endParaRPr lang="en-US" sz="800" dirty="0"/>
          </a:p>
          <a:p>
            <a:pPr marL="0" lvl="0" indent="0">
              <a:lnSpc>
                <a:spcPct val="100000"/>
              </a:lnSpc>
              <a:buNone/>
            </a:pPr>
            <a:r>
              <a:rPr lang="en-US" sz="800" dirty="0" smtClean="0"/>
              <a:t>RMSE: </a:t>
            </a:r>
            <a:r>
              <a:rPr lang="en-US" sz="800" dirty="0"/>
              <a:t>17089.21297940811 </a:t>
            </a:r>
            <a:endParaRPr lang="en-US" sz="800" dirty="0" smtClean="0"/>
          </a:p>
          <a:p>
            <a:pPr marL="0" lvl="0" indent="0">
              <a:lnSpc>
                <a:spcPct val="100000"/>
              </a:lnSpc>
              <a:buNone/>
            </a:pPr>
            <a:endParaRPr lang="en-US" sz="800" dirty="0"/>
          </a:p>
          <a:p>
            <a:pPr marL="0" lvl="0" indent="0">
              <a:lnSpc>
                <a:spcPct val="100000"/>
              </a:lnSpc>
              <a:buNone/>
            </a:pPr>
            <a:r>
              <a:rPr lang="en-US" sz="800" u="sng" dirty="0" smtClean="0"/>
              <a:t>Feature Importance</a:t>
            </a:r>
            <a:r>
              <a:rPr lang="en-US" sz="800" u="sng" dirty="0"/>
              <a:t>:</a:t>
            </a:r>
            <a:endParaRPr lang="ru-RU" sz="800" u="sng" dirty="0" smtClean="0"/>
          </a:p>
          <a:p>
            <a:pPr marL="0" lvl="0" indent="0">
              <a:lnSpc>
                <a:spcPct val="100000"/>
              </a:lnSpc>
              <a:buNone/>
            </a:pPr>
            <a:r>
              <a:rPr lang="en-US" sz="800" dirty="0" smtClean="0"/>
              <a:t>product_price </a:t>
            </a:r>
            <a:r>
              <a:rPr lang="en-US" sz="800" dirty="0"/>
              <a:t>0.309555 </a:t>
            </a:r>
            <a:r>
              <a:rPr lang="en-US" sz="800" dirty="0" smtClean="0"/>
              <a:t>product_star_rating </a:t>
            </a:r>
            <a:r>
              <a:rPr lang="en-US" sz="800" dirty="0"/>
              <a:t>0.169587 </a:t>
            </a:r>
            <a:r>
              <a:rPr lang="en-US" sz="800" dirty="0" smtClean="0"/>
              <a:t>product_type_Makeup </a:t>
            </a:r>
            <a:r>
              <a:rPr lang="en-US" sz="800" dirty="0"/>
              <a:t>Remover 0.136848 </a:t>
            </a:r>
            <a:endParaRPr lang="en-US" sz="800" dirty="0" smtClean="0"/>
          </a:p>
          <a:p>
            <a:pPr marL="0" lvl="0" indent="0">
              <a:lnSpc>
                <a:spcPct val="100000"/>
              </a:lnSpc>
              <a:buNone/>
            </a:pPr>
            <a:r>
              <a:rPr lang="en-US" sz="800" dirty="0" smtClean="0"/>
              <a:t>product_type_Face </a:t>
            </a:r>
            <a:r>
              <a:rPr lang="en-US" sz="800" dirty="0"/>
              <a:t>Sunscreen 0.071866 </a:t>
            </a:r>
            <a:endParaRPr lang="en-US" sz="800" dirty="0" smtClean="0"/>
          </a:p>
          <a:p>
            <a:pPr marL="0" lvl="0" indent="0">
              <a:lnSpc>
                <a:spcPct val="100000"/>
              </a:lnSpc>
              <a:buNone/>
            </a:pPr>
            <a:r>
              <a:rPr lang="en-US" sz="800" dirty="0" smtClean="0"/>
              <a:t>product_type_Face </a:t>
            </a:r>
            <a:r>
              <a:rPr lang="en-US" sz="800" dirty="0"/>
              <a:t>Wash </a:t>
            </a:r>
            <a:r>
              <a:rPr lang="en-US" sz="800" dirty="0" smtClean="0"/>
              <a:t>0.036803 product_type_Face </a:t>
            </a:r>
            <a:r>
              <a:rPr lang="en-US" sz="800" dirty="0"/>
              <a:t>Moisturizer 0.034905 </a:t>
            </a:r>
            <a:endParaRPr lang="en-US" sz="800" dirty="0"/>
          </a:p>
          <a:p>
            <a:pPr marL="0" lvl="0" indent="0">
              <a:lnSpc>
                <a:spcPct val="100000"/>
              </a:lnSpc>
              <a:buNone/>
            </a:pPr>
            <a:r>
              <a:rPr lang="en-US" sz="800" dirty="0" smtClean="0"/>
              <a:t>product_type_Acne </a:t>
            </a:r>
            <a:r>
              <a:rPr lang="en-US" sz="800" dirty="0"/>
              <a:t>Patches 0.032535 </a:t>
            </a:r>
            <a:r>
              <a:rPr lang="en-US" sz="800" dirty="0" smtClean="0"/>
              <a:t>product_type_Face </a:t>
            </a:r>
            <a:r>
              <a:rPr lang="en-US" sz="800" dirty="0"/>
              <a:t>Exfoliator 0.031464 </a:t>
            </a:r>
            <a:endParaRPr lang="en-US" sz="800" dirty="0" smtClean="0"/>
          </a:p>
          <a:p>
            <a:pPr marL="0" lvl="0" indent="0">
              <a:lnSpc>
                <a:spcPct val="100000"/>
              </a:lnSpc>
              <a:buNone/>
            </a:pPr>
            <a:r>
              <a:rPr lang="en-US" sz="800" dirty="0" smtClean="0"/>
              <a:t>product_type_Body </a:t>
            </a:r>
            <a:r>
              <a:rPr lang="en-US" sz="800" dirty="0"/>
              <a:t>Lotion 0.020631 </a:t>
            </a:r>
            <a:r>
              <a:rPr lang="en-US" sz="800" dirty="0" smtClean="0"/>
              <a:t>product_type_Body </a:t>
            </a:r>
            <a:r>
              <a:rPr lang="en-US" sz="800" dirty="0"/>
              <a:t>Cream </a:t>
            </a:r>
            <a:r>
              <a:rPr lang="en-US" sz="800" dirty="0" smtClean="0"/>
              <a:t>0.019237</a:t>
            </a:r>
          </a:p>
          <a:p>
            <a:pPr marL="0" lvl="0" indent="0">
              <a:lnSpc>
                <a:spcPct val="100000"/>
              </a:lnSpc>
              <a:buNone/>
            </a:pPr>
            <a:endParaRPr lang="en-US" sz="800" dirty="0"/>
          </a:p>
          <a:p>
            <a:pPr marL="0" lvl="0" indent="0">
              <a:lnSpc>
                <a:spcPct val="100000"/>
              </a:lnSpc>
              <a:buNone/>
            </a:pPr>
            <a:r>
              <a:rPr lang="en-US" sz="800" dirty="0"/>
              <a:t>Custom Accuracy (within 10.0% deviation): 4.60%</a:t>
            </a:r>
            <a:endParaRPr sz="800" dirty="0"/>
          </a:p>
        </p:txBody>
      </p:sp>
    </p:spTree>
    <p:extLst>
      <p:ext uri="{BB962C8B-B14F-4D97-AF65-F5344CB8AC3E}">
        <p14:creationId xmlns:p14="http://schemas.microsoft.com/office/powerpoint/2010/main" val="2086532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lvl="0"/>
            <a:r>
              <a:rPr lang="en-US" dirty="0" smtClean="0"/>
              <a:t>Some Feedback</a:t>
            </a:r>
            <a:r>
              <a:rPr lang="ru-RU" dirty="0" smtClean="0"/>
              <a:t> </a:t>
            </a:r>
            <a:r>
              <a:rPr lang="ru-RU" sz="1800" dirty="0" smtClean="0"/>
              <a:t>(</a:t>
            </a:r>
            <a:r>
              <a:rPr lang="en-US" sz="1800" dirty="0"/>
              <a:t>web scraping </a:t>
            </a:r>
            <a:r>
              <a:rPr lang="en-US" sz="1800" dirty="0" smtClean="0"/>
              <a:t>using </a:t>
            </a:r>
            <a:r>
              <a:rPr lang="en-US" sz="1800" dirty="0"/>
              <a:t>the Selenium </a:t>
            </a:r>
            <a:r>
              <a:rPr lang="en-US" sz="1800" dirty="0" smtClean="0"/>
              <a:t>library)</a:t>
            </a:r>
            <a:endParaRPr sz="1800" dirty="0"/>
          </a:p>
        </p:txBody>
      </p:sp>
      <p:sp>
        <p:nvSpPr>
          <p:cNvPr id="2" name="Text Placeholder 1"/>
          <p:cNvSpPr>
            <a:spLocks noGrp="1"/>
          </p:cNvSpPr>
          <p:nvPr>
            <p:ph type="body" idx="1"/>
          </p:nvPr>
        </p:nvSpPr>
        <p:spPr>
          <a:xfrm>
            <a:off x="2578894" y="847603"/>
            <a:ext cx="6253406" cy="4038721"/>
          </a:xfrm>
        </p:spPr>
        <p:txBody>
          <a:bodyPr/>
          <a:lstStyle/>
          <a:p>
            <a:pPr marL="114300" indent="0">
              <a:buNone/>
            </a:pPr>
            <a:r>
              <a:rPr lang="en-US" sz="1600" dirty="0"/>
              <a:t>Customers like the quality, absorbency, effect on skin and size of the skin cleaning wipes. For example, they mention it's a high quality disposable towel, it absorbs all the water from their face and that it'll leave their skin super clean and refreshed. Some appreciate the softness. That said, some complain about the smell.</a:t>
            </a:r>
            <a:r>
              <a:rPr lang="en-US" sz="1600" dirty="0"/>
              <a:t> </a:t>
            </a:r>
            <a:endParaRPr lang="en-US" sz="1600" dirty="0" smtClean="0"/>
          </a:p>
          <a:p>
            <a:pPr marL="114300" indent="0">
              <a:buNone/>
            </a:pPr>
            <a:endParaRPr lang="en-US" sz="1600" dirty="0"/>
          </a:p>
          <a:p>
            <a:pPr marL="114300" indent="0">
              <a:buNone/>
            </a:pPr>
            <a:r>
              <a:rPr lang="en-US" sz="1600" dirty="0"/>
              <a:t>Customers like the softness, performance, quality and ease of removal of the skin cleaning wipe. For example, they mention it's gentle, works well and is effective at removing makeup. Some appreciate the ease of use. That said, opinions are mixed on moisture and effect on skin.</a:t>
            </a:r>
            <a:r>
              <a:rPr lang="en-US" sz="1600" dirty="0"/>
              <a:t> </a:t>
            </a:r>
            <a:endParaRPr lang="ru-RU" sz="16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625" t="-1187" r="23125" b="13625"/>
          <a:stretch/>
        </p:blipFill>
        <p:spPr>
          <a:xfrm>
            <a:off x="592932" y="847603"/>
            <a:ext cx="1564481" cy="168344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4750" t="313" r="16250"/>
          <a:stretch/>
        </p:blipFill>
        <p:spPr>
          <a:xfrm>
            <a:off x="464344" y="2864643"/>
            <a:ext cx="1693069" cy="1630703"/>
          </a:xfrm>
          <a:prstGeom prst="rect">
            <a:avLst/>
          </a:prstGeom>
        </p:spPr>
      </p:pic>
    </p:spTree>
    <p:extLst>
      <p:ext uri="{BB962C8B-B14F-4D97-AF65-F5344CB8AC3E}">
        <p14:creationId xmlns:p14="http://schemas.microsoft.com/office/powerpoint/2010/main" val="3179150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lvl="0"/>
            <a:r>
              <a:rPr lang="en-US" dirty="0"/>
              <a:t>Skin </a:t>
            </a:r>
            <a:r>
              <a:rPr lang="en-US" dirty="0" smtClean="0"/>
              <a:t>Care Cosmetics Market </a:t>
            </a:r>
            <a:r>
              <a:rPr lang="en-US" dirty="0"/>
              <a:t>in Israel</a:t>
            </a:r>
            <a:endParaRPr dirty="0"/>
          </a:p>
        </p:txBody>
      </p:sp>
      <p:sp>
        <p:nvSpPr>
          <p:cNvPr id="2" name="Text Placeholder 1"/>
          <p:cNvSpPr>
            <a:spLocks noGrp="1"/>
          </p:cNvSpPr>
          <p:nvPr>
            <p:ph type="body" idx="1"/>
          </p:nvPr>
        </p:nvSpPr>
        <p:spPr>
          <a:xfrm>
            <a:off x="311700" y="847604"/>
            <a:ext cx="8520600" cy="583456"/>
          </a:xfrm>
        </p:spPr>
        <p:txBody>
          <a:bodyPr/>
          <a:lstStyle/>
          <a:p>
            <a:pPr marL="114300" indent="0">
              <a:buNone/>
            </a:pPr>
            <a:r>
              <a:rPr lang="en-US" sz="1600" dirty="0"/>
              <a:t>Catalog of </a:t>
            </a:r>
            <a:r>
              <a:rPr lang="en-US" sz="1600" b="1" dirty="0" smtClean="0"/>
              <a:t>ISRAEL </a:t>
            </a:r>
            <a:r>
              <a:rPr lang="en-US" sz="1600" b="1" dirty="0"/>
              <a:t>EXPORT &amp; INTERNATIONAL COOPERATION INSTITUTE (IEICI)</a:t>
            </a:r>
            <a:endParaRPr lang="ru-RU"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056" y="1235869"/>
            <a:ext cx="6314944" cy="3907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1563"/>
            <a:ext cx="2517356" cy="23472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22" y="1235869"/>
            <a:ext cx="2310419" cy="215431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47" y="3463356"/>
            <a:ext cx="2527412" cy="1606966"/>
          </a:xfrm>
          <a:prstGeom prst="rect">
            <a:avLst/>
          </a:prstGeom>
        </p:spPr>
      </p:pic>
    </p:spTree>
    <p:extLst>
      <p:ext uri="{BB962C8B-B14F-4D97-AF65-F5344CB8AC3E}">
        <p14:creationId xmlns:p14="http://schemas.microsoft.com/office/powerpoint/2010/main" val="1296861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311700" y="294297"/>
            <a:ext cx="8520600" cy="572700"/>
          </a:xfrm>
          <a:prstGeom prst="rect">
            <a:avLst/>
          </a:prstGeom>
        </p:spPr>
        <p:txBody>
          <a:bodyPr spcFirstLastPara="1" wrap="square" lIns="91425" tIns="91425" rIns="91425" bIns="91425" anchor="t" anchorCtr="0">
            <a:noAutofit/>
          </a:bodyPr>
          <a:lstStyle/>
          <a:p>
            <a:pPr lvl="0"/>
            <a:r>
              <a:rPr lang="ru-RU" dirty="0" smtClean="0"/>
              <a:t>  </a:t>
            </a:r>
            <a:r>
              <a:rPr lang="en-US" dirty="0" smtClean="0"/>
              <a:t>Cosmetics </a:t>
            </a:r>
            <a:r>
              <a:rPr lang="en-US" dirty="0"/>
              <a:t>Market Trends</a:t>
            </a:r>
            <a:endParaRPr dirty="0"/>
          </a:p>
        </p:txBody>
      </p:sp>
      <p:sp>
        <p:nvSpPr>
          <p:cNvPr id="115" name="Google Shape;115;p26"/>
          <p:cNvSpPr txBox="1">
            <a:spLocks noGrp="1"/>
          </p:cNvSpPr>
          <p:nvPr>
            <p:ph type="body" idx="1"/>
          </p:nvPr>
        </p:nvSpPr>
        <p:spPr>
          <a:xfrm>
            <a:off x="467550" y="862124"/>
            <a:ext cx="8520600" cy="3979577"/>
          </a:xfrm>
          <a:prstGeom prst="rect">
            <a:avLst/>
          </a:prstGeom>
        </p:spPr>
        <p:txBody>
          <a:bodyPr spcFirstLastPara="1" wrap="square" lIns="91425" tIns="91425" rIns="91425" bIns="91425" anchor="t" anchorCtr="0">
            <a:noAutofit/>
          </a:bodyPr>
          <a:lstStyle/>
          <a:p>
            <a:pPr marL="0" indent="0">
              <a:lnSpc>
                <a:spcPct val="100000"/>
              </a:lnSpc>
              <a:buNone/>
            </a:pPr>
            <a:r>
              <a:rPr lang="ru-RU" sz="700" dirty="0" smtClean="0"/>
              <a:t>*</a:t>
            </a:r>
            <a:r>
              <a:rPr lang="en-US" sz="700" dirty="0" smtClean="0"/>
              <a:t>Published </a:t>
            </a:r>
            <a:r>
              <a:rPr lang="en-US" sz="700" dirty="0"/>
              <a:t>by </a:t>
            </a:r>
            <a:r>
              <a:rPr lang="en-US" sz="700" dirty="0" smtClean="0"/>
              <a:t>Statista</a:t>
            </a:r>
            <a:endParaRPr lang="ru-RU" sz="900" dirty="0"/>
          </a:p>
          <a:p>
            <a:pPr marL="0" indent="0">
              <a:lnSpc>
                <a:spcPct val="100000"/>
              </a:lnSpc>
              <a:buNone/>
            </a:pPr>
            <a:r>
              <a:rPr lang="ru-RU" sz="900" dirty="0"/>
              <a:t>	</a:t>
            </a:r>
          </a:p>
          <a:p>
            <a:pPr marL="0" indent="0" algn="ctr">
              <a:lnSpc>
                <a:spcPct val="100000"/>
              </a:lnSpc>
              <a:buNone/>
            </a:pPr>
            <a:r>
              <a:rPr lang="en-US" sz="1200" dirty="0" smtClean="0"/>
              <a:t>Top beauty purchase </a:t>
            </a:r>
            <a:r>
              <a:rPr lang="en-US" sz="1200" dirty="0"/>
              <a:t>channels (according to the 2023 consumer </a:t>
            </a:r>
            <a:r>
              <a:rPr lang="en-US" sz="1200" dirty="0" smtClean="0"/>
              <a:t>survey):</a:t>
            </a:r>
            <a:r>
              <a:rPr lang="en-US" sz="900" dirty="0"/>
              <a:t/>
            </a:r>
            <a:br>
              <a:rPr lang="en-US" sz="900" dirty="0"/>
            </a:br>
            <a:endParaRPr lang="en-US" sz="900" dirty="0"/>
          </a:p>
          <a:p>
            <a:pPr marL="0" indent="0">
              <a:lnSpc>
                <a:spcPct val="100000"/>
              </a:lnSpc>
              <a:buNone/>
            </a:pPr>
            <a:r>
              <a:rPr lang="en-US" sz="900" b="1" dirty="0" smtClean="0"/>
              <a:t>	Top </a:t>
            </a:r>
            <a:r>
              <a:rPr lang="en-US" sz="900" b="1" dirty="0"/>
              <a:t>online </a:t>
            </a:r>
            <a:r>
              <a:rPr lang="en-US" sz="900" b="1" dirty="0" smtClean="0"/>
              <a:t>marketplaces: 27%</a:t>
            </a:r>
            <a:endParaRPr lang="en-US" sz="900" dirty="0"/>
          </a:p>
          <a:p>
            <a:pPr marL="0" indent="0">
              <a:lnSpc>
                <a:spcPct val="100000"/>
              </a:lnSpc>
              <a:buNone/>
            </a:pPr>
            <a:r>
              <a:rPr lang="en-US" sz="900" dirty="0" smtClean="0"/>
              <a:t>	Retailer </a:t>
            </a:r>
            <a:r>
              <a:rPr lang="en-US" sz="900" dirty="0"/>
              <a:t>websites: </a:t>
            </a:r>
            <a:r>
              <a:rPr lang="en-US" sz="900" dirty="0" smtClean="0"/>
              <a:t>13%</a:t>
            </a:r>
          </a:p>
          <a:p>
            <a:pPr marL="0" indent="0">
              <a:lnSpc>
                <a:spcPct val="100000"/>
              </a:lnSpc>
              <a:buNone/>
            </a:pPr>
            <a:r>
              <a:rPr lang="en-US" sz="900" dirty="0" smtClean="0"/>
              <a:t>	Brand </a:t>
            </a:r>
            <a:r>
              <a:rPr lang="en-US" sz="900" dirty="0"/>
              <a:t>websites: </a:t>
            </a:r>
            <a:r>
              <a:rPr lang="en-US" sz="900" dirty="0" smtClean="0"/>
              <a:t>9%</a:t>
            </a:r>
            <a:endParaRPr lang="en-US" sz="900" b="1" dirty="0"/>
          </a:p>
          <a:p>
            <a:pPr marL="0" indent="0" algn="ctr">
              <a:lnSpc>
                <a:spcPct val="100000"/>
              </a:lnSpc>
              <a:buNone/>
            </a:pPr>
            <a:r>
              <a:rPr lang="en-US" sz="1000" dirty="0" smtClean="0"/>
              <a:t/>
            </a:r>
            <a:br>
              <a:rPr lang="en-US" sz="1000" dirty="0" smtClean="0"/>
            </a:br>
            <a:r>
              <a:rPr lang="en-US" sz="1200" dirty="0" smtClean="0"/>
              <a:t>Top countries </a:t>
            </a:r>
            <a:r>
              <a:rPr lang="en-US" sz="1200" dirty="0"/>
              <a:t>by revenue in the 'Beauty Care' segment of the e-commerce market in </a:t>
            </a:r>
            <a:r>
              <a:rPr lang="en-US" sz="1200" dirty="0" smtClean="0"/>
              <a:t>2023:</a:t>
            </a:r>
            <a:endParaRPr lang="en-US" sz="1200" dirty="0"/>
          </a:p>
          <a:p>
            <a:pPr marL="0" indent="0">
              <a:lnSpc>
                <a:spcPct val="100000"/>
              </a:lnSpc>
              <a:buNone/>
            </a:pPr>
            <a:endParaRPr lang="en-US" sz="900" dirty="0"/>
          </a:p>
          <a:p>
            <a:pPr marL="0" indent="0">
              <a:lnSpc>
                <a:spcPct val="100000"/>
              </a:lnSpc>
              <a:buNone/>
            </a:pPr>
            <a:r>
              <a:rPr lang="en-US" sz="900" b="1" dirty="0" smtClean="0"/>
              <a:t>	United </a:t>
            </a:r>
            <a:r>
              <a:rPr lang="en-US" sz="900" b="1" dirty="0"/>
              <a:t>States: $10.98 </a:t>
            </a:r>
            <a:r>
              <a:rPr lang="en-US" sz="900" b="1" dirty="0" smtClean="0"/>
              <a:t>billion</a:t>
            </a:r>
            <a:r>
              <a:rPr lang="en-US" sz="900" dirty="0"/>
              <a:t/>
            </a:r>
            <a:br>
              <a:rPr lang="en-US" sz="900" dirty="0"/>
            </a:br>
            <a:r>
              <a:rPr lang="en-US" sz="900" dirty="0" smtClean="0"/>
              <a:t>	China</a:t>
            </a:r>
            <a:r>
              <a:rPr lang="en-US" sz="900" dirty="0"/>
              <a:t>: $10.54 </a:t>
            </a:r>
            <a:r>
              <a:rPr lang="en-US" sz="900" dirty="0" smtClean="0"/>
              <a:t>billion</a:t>
            </a:r>
            <a:r>
              <a:rPr lang="en-US" sz="900" dirty="0"/>
              <a:t/>
            </a:r>
            <a:br>
              <a:rPr lang="en-US" sz="900" dirty="0"/>
            </a:br>
            <a:r>
              <a:rPr lang="en-US" sz="900" dirty="0" smtClean="0"/>
              <a:t>	Japan</a:t>
            </a:r>
            <a:r>
              <a:rPr lang="en-US" sz="900" dirty="0"/>
              <a:t>: $2.66 </a:t>
            </a:r>
            <a:r>
              <a:rPr lang="en-US" sz="900" dirty="0" smtClean="0"/>
              <a:t>billion</a:t>
            </a:r>
            <a:r>
              <a:rPr lang="en-US" sz="900" dirty="0"/>
              <a:t/>
            </a:r>
            <a:br>
              <a:rPr lang="en-US" sz="900" dirty="0"/>
            </a:br>
            <a:r>
              <a:rPr lang="en-US" sz="900" dirty="0" smtClean="0"/>
              <a:t>	Germany</a:t>
            </a:r>
            <a:r>
              <a:rPr lang="en-US" sz="900" dirty="0"/>
              <a:t>: $1.94 </a:t>
            </a:r>
            <a:r>
              <a:rPr lang="en-US" sz="900" dirty="0" smtClean="0"/>
              <a:t>billion</a:t>
            </a:r>
            <a:endParaRPr lang="ru-RU" sz="900" dirty="0" smtClean="0"/>
          </a:p>
          <a:p>
            <a:pPr marL="0" indent="0">
              <a:lnSpc>
                <a:spcPct val="100000"/>
              </a:lnSpc>
              <a:buNone/>
            </a:pPr>
            <a:endParaRPr lang="en-US" sz="900" dirty="0" smtClean="0"/>
          </a:p>
          <a:p>
            <a:pPr marL="0" indent="0" algn="ctr">
              <a:lnSpc>
                <a:spcPct val="100000"/>
              </a:lnSpc>
              <a:buNone/>
            </a:pPr>
            <a:r>
              <a:rPr lang="en-US" sz="1200" dirty="0" smtClean="0"/>
              <a:t>Top online beauty purchase channel of </a:t>
            </a:r>
            <a:r>
              <a:rPr lang="en-US" sz="1200" dirty="0"/>
              <a:t>U.S</a:t>
            </a:r>
            <a:r>
              <a:rPr lang="en-US" sz="1200" dirty="0" smtClean="0"/>
              <a:t>. </a:t>
            </a:r>
            <a:r>
              <a:rPr lang="en-US" sz="1200" dirty="0"/>
              <a:t>i</a:t>
            </a:r>
            <a:r>
              <a:rPr lang="en-US" sz="1200" dirty="0" smtClean="0"/>
              <a:t>n 2023:</a:t>
            </a:r>
            <a:endParaRPr lang="en-US" sz="1200" dirty="0"/>
          </a:p>
          <a:p>
            <a:pPr marL="0" indent="0">
              <a:lnSpc>
                <a:spcPct val="100000"/>
              </a:lnSpc>
              <a:buNone/>
            </a:pPr>
            <a:r>
              <a:rPr lang="en-US" sz="900" dirty="0"/>
              <a:t/>
            </a:r>
            <a:br>
              <a:rPr lang="en-US" sz="900" dirty="0"/>
            </a:br>
            <a:r>
              <a:rPr lang="en-US" sz="900" dirty="0" smtClean="0"/>
              <a:t>	</a:t>
            </a:r>
            <a:r>
              <a:rPr lang="en-US" sz="900" b="1" dirty="0" smtClean="0"/>
              <a:t>Amazon: 25%</a:t>
            </a:r>
            <a:r>
              <a:rPr lang="en-US" sz="900" dirty="0" smtClean="0"/>
              <a:t/>
            </a:r>
            <a:br>
              <a:rPr lang="en-US" sz="900" dirty="0" smtClean="0"/>
            </a:br>
            <a:r>
              <a:rPr lang="en-US" sz="900" dirty="0" smtClean="0"/>
              <a:t>	Walmart: 23%</a:t>
            </a:r>
            <a:br>
              <a:rPr lang="en-US" sz="900" dirty="0" smtClean="0"/>
            </a:br>
            <a:r>
              <a:rPr lang="en-US" sz="900" dirty="0" smtClean="0"/>
              <a:t>	Beauty retailers' websites or apps: 14%</a:t>
            </a:r>
            <a:endParaRPr lang="ru-RU" sz="900" dirty="0" smtClean="0"/>
          </a:p>
          <a:p>
            <a:pPr marL="0" indent="0">
              <a:lnSpc>
                <a:spcPct val="100000"/>
              </a:lnSpc>
              <a:buNone/>
            </a:pPr>
            <a:endParaRPr lang="en-US" sz="900" dirty="0"/>
          </a:p>
          <a:p>
            <a:pPr marL="0" indent="0" algn="ctr">
              <a:lnSpc>
                <a:spcPct val="100000"/>
              </a:lnSpc>
              <a:buNone/>
            </a:pPr>
            <a:r>
              <a:rPr lang="en-US" sz="1200" dirty="0" smtClean="0"/>
              <a:t>Top 25 beauty and personal care products sold on Amazon (for the first quarter of 2024):</a:t>
            </a:r>
            <a:endParaRPr lang="ru-RU" sz="1200" dirty="0" smtClean="0"/>
          </a:p>
          <a:p>
            <a:pPr marL="0" indent="0">
              <a:lnSpc>
                <a:spcPct val="100000"/>
              </a:lnSpc>
              <a:buNone/>
            </a:pPr>
            <a:r>
              <a:rPr lang="en-US" sz="900" dirty="0"/>
              <a:t/>
            </a:r>
            <a:br>
              <a:rPr lang="en-US" sz="900" dirty="0"/>
            </a:br>
            <a:r>
              <a:rPr lang="en-US" sz="900" dirty="0" smtClean="0"/>
              <a:t>	</a:t>
            </a:r>
            <a:r>
              <a:rPr lang="en-US" sz="900" b="1" dirty="0" smtClean="0"/>
              <a:t>Skincare </a:t>
            </a:r>
            <a:r>
              <a:rPr lang="en-US" sz="900" b="1" dirty="0"/>
              <a:t>items: 36</a:t>
            </a:r>
            <a:r>
              <a:rPr lang="en-US" sz="900" b="1" dirty="0" smtClean="0"/>
              <a:t>%</a:t>
            </a:r>
            <a:r>
              <a:rPr lang="en-US" sz="900" dirty="0"/>
              <a:t/>
            </a:r>
            <a:br>
              <a:rPr lang="en-US" sz="900" dirty="0"/>
            </a:br>
            <a:r>
              <a:rPr lang="en-US" sz="900" dirty="0" smtClean="0"/>
              <a:t>	Tools </a:t>
            </a:r>
            <a:r>
              <a:rPr lang="en-US" sz="900" dirty="0"/>
              <a:t>and accessories: 20</a:t>
            </a:r>
            <a:r>
              <a:rPr lang="en-US" sz="900" dirty="0" smtClean="0"/>
              <a:t>%</a:t>
            </a:r>
            <a:r>
              <a:rPr lang="en-US" sz="900" dirty="0"/>
              <a:t/>
            </a:r>
            <a:br>
              <a:rPr lang="en-US" sz="900" dirty="0"/>
            </a:br>
            <a:r>
              <a:rPr lang="en-US" sz="900" dirty="0" smtClean="0"/>
              <a:t>	Body </a:t>
            </a:r>
            <a:r>
              <a:rPr lang="en-US" sz="900" dirty="0"/>
              <a:t>and make-up products: 16%</a:t>
            </a:r>
          </a:p>
          <a:p>
            <a:pPr marL="0" indent="0">
              <a:lnSpc>
                <a:spcPct val="100000"/>
              </a:lnSpc>
              <a:buNone/>
            </a:pPr>
            <a:r>
              <a:rPr lang="en" sz="900" dirty="0" smtClean="0"/>
              <a:t>	</a:t>
            </a:r>
            <a:endParaRPr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48" y="2293636"/>
            <a:ext cx="819593" cy="81959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48" y="4026981"/>
            <a:ext cx="819593" cy="8195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148" y="3151133"/>
            <a:ext cx="819593" cy="8379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148" y="1434824"/>
            <a:ext cx="817678" cy="81767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311700" y="20570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Collection</a:t>
            </a:r>
            <a:endParaRPr dirty="0"/>
          </a:p>
        </p:txBody>
      </p:sp>
      <p:sp>
        <p:nvSpPr>
          <p:cNvPr id="121" name="Google Shape;121;p27"/>
          <p:cNvSpPr txBox="1">
            <a:spLocks noGrp="1"/>
          </p:cNvSpPr>
          <p:nvPr>
            <p:ph type="body" idx="1"/>
          </p:nvPr>
        </p:nvSpPr>
        <p:spPr>
          <a:xfrm>
            <a:off x="311700" y="638877"/>
            <a:ext cx="8520600" cy="846446"/>
          </a:xfrm>
          <a:prstGeom prst="rect">
            <a:avLst/>
          </a:prstGeom>
        </p:spPr>
        <p:txBody>
          <a:bodyPr spcFirstLastPara="1" wrap="square" lIns="91425" tIns="91425" rIns="91425" bIns="91425" anchor="t" anchorCtr="0">
            <a:noAutofit/>
          </a:bodyPr>
          <a:lstStyle/>
          <a:p>
            <a:pPr marL="0" lvl="0" indent="0">
              <a:buNone/>
            </a:pPr>
            <a:r>
              <a:rPr lang="en-US" u="sng" dirty="0" smtClean="0"/>
              <a:t>Gathering relevant </a:t>
            </a:r>
            <a:r>
              <a:rPr lang="en-US" u="sng" dirty="0"/>
              <a:t>data </a:t>
            </a:r>
            <a:r>
              <a:rPr lang="en-US" u="sng" dirty="0" smtClean="0"/>
              <a:t>in </a:t>
            </a:r>
            <a:r>
              <a:rPr lang="en-US" u="sng" dirty="0"/>
              <a:t>two different </a:t>
            </a:r>
            <a:r>
              <a:rPr lang="en-US" u="sng" dirty="0" smtClean="0"/>
              <a:t>ways</a:t>
            </a:r>
          </a:p>
          <a:p>
            <a:pPr marL="0" lvl="0" indent="0">
              <a:buNone/>
            </a:pPr>
            <a:endParaRPr lang="en-US" dirty="0" smtClean="0"/>
          </a:p>
          <a:p>
            <a:pPr marL="0" lvl="0" indent="0">
              <a:buNone/>
            </a:pPr>
            <a:endParaRPr lang="ru-RU" dirty="0" smtClean="0"/>
          </a:p>
          <a:p>
            <a:pPr marL="342900" lvl="0">
              <a:buAutoNum type="arabicParenR"/>
            </a:pPr>
            <a:r>
              <a:rPr lang="en-US" sz="1600" dirty="0" smtClean="0"/>
              <a:t>API (from rapidapi.com)	          2) </a:t>
            </a:r>
            <a:r>
              <a:rPr lang="en-US" sz="1600" dirty="0"/>
              <a:t>P</a:t>
            </a:r>
            <a:r>
              <a:rPr lang="en-US" sz="1600" dirty="0" smtClean="0"/>
              <a:t>arsing HTML</a:t>
            </a:r>
          </a:p>
          <a:p>
            <a:pPr marL="0" lvl="0" indent="0">
              <a:buNone/>
            </a:pPr>
            <a:endParaRPr sz="1600" dirty="0"/>
          </a:p>
          <a:p>
            <a:pPr marL="0" lvl="0" indent="0" algn="l" rtl="0">
              <a:spcBef>
                <a:spcPts val="1600"/>
              </a:spcBef>
              <a:spcAft>
                <a:spcPts val="1600"/>
              </a:spcAft>
              <a:buNone/>
            </a:pPr>
            <a:endParaRPr dirty="0"/>
          </a:p>
        </p:txBody>
      </p:sp>
      <p:sp>
        <p:nvSpPr>
          <p:cNvPr id="2" name="TextBox 1"/>
          <p:cNvSpPr txBox="1"/>
          <p:nvPr/>
        </p:nvSpPr>
        <p:spPr>
          <a:xfrm>
            <a:off x="531628" y="2048539"/>
            <a:ext cx="3721395" cy="2893100"/>
          </a:xfrm>
          <a:prstGeom prst="rect">
            <a:avLst/>
          </a:prstGeom>
          <a:noFill/>
        </p:spPr>
        <p:txBody>
          <a:bodyPr wrap="square" rtlCol="0">
            <a:spAutoFit/>
          </a:bodyPr>
          <a:lstStyle/>
          <a:p>
            <a:r>
              <a:rPr lang="en-US" sz="700" dirty="0">
                <a:solidFill>
                  <a:schemeClr val="tx1">
                    <a:lumMod val="95000"/>
                  </a:schemeClr>
                </a:solidFill>
              </a:rPr>
              <a:t>url = "https://real-time-amazon-data.p.rapidapi.com/search"</a:t>
            </a: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country = "US"</a:t>
            </a:r>
          </a:p>
          <a:p>
            <a:r>
              <a:rPr lang="en-US" sz="700" dirty="0">
                <a:solidFill>
                  <a:schemeClr val="tx1">
                    <a:lumMod val="95000"/>
                  </a:schemeClr>
                </a:solidFill>
              </a:rPr>
              <a:t>query = "Skin Care"</a:t>
            </a:r>
          </a:p>
          <a:p>
            <a:r>
              <a:rPr lang="en-US" sz="700" dirty="0">
                <a:solidFill>
                  <a:schemeClr val="tx1">
                    <a:lumMod val="95000"/>
                  </a:schemeClr>
                </a:solidFill>
              </a:rPr>
              <a:t>total_pages = 200  # For example, retrieving 200 pages</a:t>
            </a: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products = []</a:t>
            </a: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for page in range(95, total_pages + 1):</a:t>
            </a:r>
          </a:p>
          <a:p>
            <a:r>
              <a:rPr lang="en-US" sz="700" dirty="0">
                <a:solidFill>
                  <a:schemeClr val="tx1">
                    <a:lumMod val="95000"/>
                  </a:schemeClr>
                </a:solidFill>
              </a:rPr>
              <a:t>    querystring = {"query": query, "page": str(page), "country": country}</a:t>
            </a: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headers = {</a:t>
            </a:r>
          </a:p>
          <a:p>
            <a:r>
              <a:rPr lang="en-US" sz="700" dirty="0">
                <a:solidFill>
                  <a:schemeClr val="tx1">
                    <a:lumMod val="95000"/>
                  </a:schemeClr>
                </a:solidFill>
              </a:rPr>
              <a:t>        "X-</a:t>
            </a:r>
            <a:r>
              <a:rPr lang="en-US" sz="700" dirty="0" err="1">
                <a:solidFill>
                  <a:schemeClr val="tx1">
                    <a:lumMod val="95000"/>
                  </a:schemeClr>
                </a:solidFill>
              </a:rPr>
              <a:t>RapidAPI</a:t>
            </a:r>
            <a:r>
              <a:rPr lang="en-US" sz="700" dirty="0">
                <a:solidFill>
                  <a:schemeClr val="tx1">
                    <a:lumMod val="95000"/>
                  </a:schemeClr>
                </a:solidFill>
              </a:rPr>
              <a:t>-Key": </a:t>
            </a:r>
            <a:r>
              <a:rPr lang="en-US" sz="700" dirty="0" smtClean="0">
                <a:solidFill>
                  <a:schemeClr val="tx1">
                    <a:lumMod val="95000"/>
                  </a:schemeClr>
                </a:solidFill>
              </a:rPr>
              <a:t>“MY KEY",</a:t>
            </a:r>
            <a:endParaRPr lang="en-US" sz="700" dirty="0">
              <a:solidFill>
                <a:schemeClr val="tx1">
                  <a:lumMod val="95000"/>
                </a:schemeClr>
              </a:solidFill>
            </a:endParaRPr>
          </a:p>
          <a:p>
            <a:r>
              <a:rPr lang="en-US" sz="700" dirty="0">
                <a:solidFill>
                  <a:schemeClr val="tx1">
                    <a:lumMod val="95000"/>
                  </a:schemeClr>
                </a:solidFill>
              </a:rPr>
              <a:t>        "X-</a:t>
            </a:r>
            <a:r>
              <a:rPr lang="en-US" sz="700" dirty="0" err="1">
                <a:solidFill>
                  <a:schemeClr val="tx1">
                    <a:lumMod val="95000"/>
                  </a:schemeClr>
                </a:solidFill>
              </a:rPr>
              <a:t>RapidAPI</a:t>
            </a:r>
            <a:r>
              <a:rPr lang="en-US" sz="700" dirty="0">
                <a:solidFill>
                  <a:schemeClr val="tx1">
                    <a:lumMod val="95000"/>
                  </a:schemeClr>
                </a:solidFill>
              </a:rPr>
              <a:t>-Host": "real-time-amazon-data.p.rapidapi.com</a:t>
            </a:r>
            <a:r>
              <a:rPr lang="en-US" sz="700" dirty="0" smtClean="0">
                <a:solidFill>
                  <a:schemeClr val="tx1">
                    <a:lumMod val="95000"/>
                  </a:schemeClr>
                </a:solidFill>
              </a:rPr>
              <a:t>"}</a:t>
            </a:r>
            <a:endParaRPr lang="en-US" sz="700" dirty="0">
              <a:solidFill>
                <a:schemeClr val="tx1">
                  <a:lumMod val="95000"/>
                </a:schemeClr>
              </a:solidFill>
            </a:endParaRP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response = </a:t>
            </a:r>
            <a:r>
              <a:rPr lang="en-US" sz="700" dirty="0" err="1">
                <a:solidFill>
                  <a:schemeClr val="tx1">
                    <a:lumMod val="95000"/>
                  </a:schemeClr>
                </a:solidFill>
              </a:rPr>
              <a:t>requests.get</a:t>
            </a:r>
            <a:r>
              <a:rPr lang="en-US" sz="700" dirty="0">
                <a:solidFill>
                  <a:schemeClr val="tx1">
                    <a:lumMod val="95000"/>
                  </a:schemeClr>
                </a:solidFill>
              </a:rPr>
              <a:t>(url, headers=headers, params=querystring)</a:t>
            </a:r>
          </a:p>
          <a:p>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if response.status_code == 200:</a:t>
            </a:r>
          </a:p>
          <a:p>
            <a:r>
              <a:rPr lang="en-US" sz="700" dirty="0">
                <a:solidFill>
                  <a:schemeClr val="tx1">
                    <a:lumMod val="95000"/>
                  </a:schemeClr>
                </a:solidFill>
              </a:rPr>
              <a:t>        products_on_page = response.json().get('data', {}).get('products', [])</a:t>
            </a:r>
          </a:p>
          <a:p>
            <a:r>
              <a:rPr lang="en-US" sz="700" dirty="0">
                <a:solidFill>
                  <a:schemeClr val="tx1">
                    <a:lumMod val="95000"/>
                  </a:schemeClr>
                </a:solidFill>
              </a:rPr>
              <a:t>        products.extend(products_on_page)</a:t>
            </a:r>
          </a:p>
          <a:p>
            <a:r>
              <a:rPr lang="en-US" sz="700" dirty="0">
                <a:solidFill>
                  <a:schemeClr val="tx1">
                    <a:lumMod val="95000"/>
                  </a:schemeClr>
                </a:solidFill>
              </a:rPr>
              <a:t>    else:</a:t>
            </a:r>
          </a:p>
          <a:p>
            <a:r>
              <a:rPr lang="en-US" sz="700" dirty="0">
                <a:solidFill>
                  <a:schemeClr val="tx1">
                    <a:lumMod val="95000"/>
                  </a:schemeClr>
                </a:solidFill>
              </a:rPr>
              <a:t>        print(</a:t>
            </a:r>
            <a:r>
              <a:rPr lang="en-US" sz="700" dirty="0" err="1">
                <a:solidFill>
                  <a:schemeClr val="tx1">
                    <a:lumMod val="95000"/>
                  </a:schemeClr>
                </a:solidFill>
              </a:rPr>
              <a:t>f"Failed</a:t>
            </a:r>
            <a:r>
              <a:rPr lang="en-US" sz="700" dirty="0">
                <a:solidFill>
                  <a:schemeClr val="tx1">
                    <a:lumMod val="95000"/>
                  </a:schemeClr>
                </a:solidFill>
              </a:rPr>
              <a:t> to fetch page {page}: {response.text</a:t>
            </a:r>
            <a:r>
              <a:rPr lang="en-US" sz="700" dirty="0" smtClean="0">
                <a:solidFill>
                  <a:schemeClr val="tx1">
                    <a:lumMod val="95000"/>
                  </a:schemeClr>
                </a:solidFill>
              </a:rPr>
              <a:t>}")</a:t>
            </a:r>
          </a:p>
          <a:p>
            <a:endParaRPr lang="en-US" sz="700" dirty="0">
              <a:solidFill>
                <a:schemeClr val="tx1">
                  <a:lumMod val="95000"/>
                </a:schemeClr>
              </a:solidFill>
            </a:endParaRPr>
          </a:p>
          <a:p>
            <a:r>
              <a:rPr lang="en-US" sz="700" dirty="0">
                <a:solidFill>
                  <a:schemeClr val="tx1">
                    <a:lumMod val="95000"/>
                  </a:schemeClr>
                </a:solidFill>
              </a:rPr>
              <a:t># Convert the list of dictionaries into a DataFrame</a:t>
            </a:r>
          </a:p>
          <a:p>
            <a:r>
              <a:rPr lang="en-US" sz="700" dirty="0" smtClean="0">
                <a:solidFill>
                  <a:schemeClr val="tx1">
                    <a:lumMod val="95000"/>
                  </a:schemeClr>
                </a:solidFill>
              </a:rPr>
              <a:t>df </a:t>
            </a:r>
            <a:r>
              <a:rPr lang="en-US" sz="700" dirty="0">
                <a:solidFill>
                  <a:schemeClr val="tx1">
                    <a:lumMod val="95000"/>
                  </a:schemeClr>
                </a:solidFill>
              </a:rPr>
              <a:t>= pd.DataFrame(products</a:t>
            </a:r>
            <a:r>
              <a:rPr lang="en-US" sz="700" dirty="0" smtClean="0">
                <a:solidFill>
                  <a:schemeClr val="tx1">
                    <a:lumMod val="95000"/>
                  </a:schemeClr>
                </a:solidFill>
              </a:rPr>
              <a:t>)</a:t>
            </a:r>
            <a:endParaRPr lang="en-US" sz="700" dirty="0">
              <a:solidFill>
                <a:schemeClr val="tx1">
                  <a:lumMod val="95000"/>
                </a:schemeClr>
              </a:solidFill>
            </a:endParaRPr>
          </a:p>
        </p:txBody>
      </p:sp>
      <p:sp>
        <p:nvSpPr>
          <p:cNvPr id="5" name="TextBox 4"/>
          <p:cNvSpPr txBox="1"/>
          <p:nvPr/>
        </p:nvSpPr>
        <p:spPr>
          <a:xfrm>
            <a:off x="5550880" y="402495"/>
            <a:ext cx="3452226" cy="4616648"/>
          </a:xfrm>
          <a:prstGeom prst="rect">
            <a:avLst/>
          </a:prstGeom>
          <a:noFill/>
        </p:spPr>
        <p:txBody>
          <a:bodyPr wrap="square" rtlCol="0">
            <a:spAutoFit/>
          </a:bodyPr>
          <a:lstStyle/>
          <a:p>
            <a:r>
              <a:rPr lang="en-US" sz="700" dirty="0">
                <a:solidFill>
                  <a:schemeClr val="tx1">
                    <a:lumMod val="95000"/>
                  </a:schemeClr>
                </a:solidFill>
              </a:rPr>
              <a:t># Function to fetch the HTML content from the URL with retries and a delay</a:t>
            </a:r>
          </a:p>
          <a:p>
            <a:r>
              <a:rPr lang="en-US" sz="700" dirty="0">
                <a:solidFill>
                  <a:schemeClr val="tx1">
                    <a:lumMod val="95000"/>
                  </a:schemeClr>
                </a:solidFill>
              </a:rPr>
              <a:t>def fetch_page_with_retries_and_delay(url, retries=3, delay=10):  # Increased delay to 10 seconds</a:t>
            </a:r>
          </a:p>
          <a:p>
            <a:r>
              <a:rPr lang="en-US" sz="700" dirty="0">
                <a:solidFill>
                  <a:schemeClr val="tx1">
                    <a:lumMod val="95000"/>
                  </a:schemeClr>
                </a:solidFill>
              </a:rPr>
              <a:t>    headers = </a:t>
            </a:r>
            <a:r>
              <a:rPr lang="en-US" sz="300" dirty="0" smtClean="0">
                <a:solidFill>
                  <a:schemeClr val="tx1">
                    <a:lumMod val="95000"/>
                  </a:schemeClr>
                </a:solidFill>
              </a:rPr>
              <a:t>{'User-Agent': 'Mozilla/5.0 (Windows NT 10.0; Win64; x64) </a:t>
            </a:r>
            <a:r>
              <a:rPr lang="en-US" sz="300" dirty="0" err="1" smtClean="0">
                <a:solidFill>
                  <a:schemeClr val="tx1">
                    <a:lumMod val="95000"/>
                  </a:schemeClr>
                </a:solidFill>
              </a:rPr>
              <a:t>AppleWebKit</a:t>
            </a:r>
            <a:r>
              <a:rPr lang="en-US" sz="300" dirty="0" smtClean="0">
                <a:solidFill>
                  <a:schemeClr val="tx1">
                    <a:lumMod val="95000"/>
                  </a:schemeClr>
                </a:solidFill>
              </a:rPr>
              <a:t>/537.36 (KHTML, like Gecko) Chrome/91.0.4472.124 Safari/537.36' }</a:t>
            </a:r>
          </a:p>
          <a:p>
            <a:r>
              <a:rPr lang="en-US" sz="700" dirty="0" smtClean="0">
                <a:solidFill>
                  <a:schemeClr val="tx1">
                    <a:lumMod val="95000"/>
                  </a:schemeClr>
                </a:solidFill>
              </a:rPr>
              <a:t>    response.status_code == 200:</a:t>
            </a:r>
          </a:p>
          <a:p>
            <a:r>
              <a:rPr lang="en-US" sz="700" dirty="0">
                <a:solidFill>
                  <a:schemeClr val="tx1">
                    <a:lumMod val="95000"/>
                  </a:schemeClr>
                </a:solidFill>
              </a:rPr>
              <a:t>            return response.text</a:t>
            </a:r>
          </a:p>
          <a:p>
            <a:r>
              <a:rPr lang="en-US" sz="700" dirty="0">
                <a:solidFill>
                  <a:schemeClr val="tx1">
                    <a:lumMod val="95000"/>
                  </a:schemeClr>
                </a:solidFill>
              </a:rPr>
              <a:t>     </a:t>
            </a:r>
            <a:r>
              <a:rPr lang="en-US" sz="700" dirty="0" smtClean="0">
                <a:solidFill>
                  <a:schemeClr val="tx1">
                    <a:lumMod val="95000"/>
                  </a:schemeClr>
                </a:solidFill>
              </a:rPr>
              <a:t>…</a:t>
            </a:r>
            <a:endParaRPr lang="en-US" sz="700" dirty="0">
              <a:solidFill>
                <a:schemeClr val="tx1">
                  <a:lumMod val="95000"/>
                </a:schemeClr>
              </a:solidFill>
            </a:endParaRPr>
          </a:p>
          <a:p>
            <a:r>
              <a:rPr lang="en-US" sz="700" dirty="0">
                <a:solidFill>
                  <a:schemeClr val="tx1">
                    <a:lumMod val="95000"/>
                  </a:schemeClr>
                </a:solidFill>
              </a:rPr>
              <a:t>    for </a:t>
            </a:r>
            <a:r>
              <a:rPr lang="en-US" sz="700" dirty="0" err="1">
                <a:solidFill>
                  <a:schemeClr val="tx1">
                    <a:lumMod val="95000"/>
                  </a:schemeClr>
                </a:solidFill>
              </a:rPr>
              <a:t>i</a:t>
            </a:r>
            <a:r>
              <a:rPr lang="en-US" sz="700" dirty="0">
                <a:solidFill>
                  <a:schemeClr val="tx1">
                    <a:lumMod val="95000"/>
                  </a:schemeClr>
                </a:solidFill>
              </a:rPr>
              <a:t> in range(retries):</a:t>
            </a:r>
          </a:p>
          <a:p>
            <a:r>
              <a:rPr lang="en-US" sz="700" dirty="0">
                <a:solidFill>
                  <a:schemeClr val="tx1">
                    <a:lumMod val="95000"/>
                  </a:schemeClr>
                </a:solidFill>
              </a:rPr>
              <a:t>        response = requests.get(url, headers=headers)</a:t>
            </a:r>
          </a:p>
          <a:p>
            <a:r>
              <a:rPr lang="en-US" sz="700" dirty="0">
                <a:solidFill>
                  <a:schemeClr val="tx1">
                    <a:lumMod val="95000"/>
                  </a:schemeClr>
                </a:solidFill>
              </a:rPr>
              <a:t>        if     return </a:t>
            </a:r>
            <a:r>
              <a:rPr lang="en-US" sz="700" dirty="0" smtClean="0">
                <a:solidFill>
                  <a:schemeClr val="tx1">
                    <a:lumMod val="95000"/>
                  </a:schemeClr>
                </a:solidFill>
              </a:rPr>
              <a:t>None</a:t>
            </a:r>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Function to extract product details from a given URL</a:t>
            </a:r>
          </a:p>
          <a:p>
            <a:r>
              <a:rPr lang="en-US" sz="700" dirty="0">
                <a:solidFill>
                  <a:schemeClr val="tx1">
                    <a:lumMod val="95000"/>
                  </a:schemeClr>
                </a:solidFill>
              </a:rPr>
              <a:t>def </a:t>
            </a:r>
            <a:r>
              <a:rPr lang="en-US" sz="700" dirty="0" err="1">
                <a:solidFill>
                  <a:schemeClr val="tx1">
                    <a:lumMod val="95000"/>
                  </a:schemeClr>
                </a:solidFill>
              </a:rPr>
              <a:t>extract_product_details</a:t>
            </a:r>
            <a:r>
              <a:rPr lang="en-US" sz="700" dirty="0">
                <a:solidFill>
                  <a:schemeClr val="tx1">
                    <a:lumMod val="95000"/>
                  </a:schemeClr>
                </a:solidFill>
              </a:rPr>
              <a:t>(url):</a:t>
            </a:r>
          </a:p>
          <a:p>
            <a:r>
              <a:rPr lang="en-US" sz="700" dirty="0">
                <a:solidFill>
                  <a:schemeClr val="tx1">
                    <a:lumMod val="95000"/>
                  </a:schemeClr>
                </a:solidFill>
              </a:rPr>
              <a:t>    html_content = fetch_page_with_retries_and_delay(url)</a:t>
            </a:r>
          </a:p>
          <a:p>
            <a:r>
              <a:rPr lang="en-US" sz="700" dirty="0">
                <a:solidFill>
                  <a:schemeClr val="tx1">
                    <a:lumMod val="95000"/>
                  </a:schemeClr>
                </a:solidFill>
              </a:rPr>
              <a:t>    if html_content:</a:t>
            </a:r>
          </a:p>
          <a:p>
            <a:r>
              <a:rPr lang="en-US" sz="700" dirty="0">
                <a:solidFill>
                  <a:schemeClr val="tx1">
                    <a:lumMod val="95000"/>
                  </a:schemeClr>
                </a:solidFill>
              </a:rPr>
              <a:t>        soup = BeautifulSoup(html_content, '</a:t>
            </a:r>
            <a:r>
              <a:rPr lang="en-US" sz="700" dirty="0" err="1">
                <a:solidFill>
                  <a:schemeClr val="tx1">
                    <a:lumMod val="95000"/>
                  </a:schemeClr>
                </a:solidFill>
              </a:rPr>
              <a:t>html.parser</a:t>
            </a:r>
            <a:r>
              <a:rPr lang="en-US" sz="700" dirty="0">
                <a:solidFill>
                  <a:schemeClr val="tx1">
                    <a:lumMod val="95000"/>
                  </a:schemeClr>
                </a:solidFill>
              </a:rPr>
              <a:t>')</a:t>
            </a:r>
          </a:p>
          <a:p>
            <a:r>
              <a:rPr lang="en-US" sz="700" dirty="0">
                <a:solidFill>
                  <a:schemeClr val="tx1">
                    <a:lumMod val="95000"/>
                  </a:schemeClr>
                </a:solidFill>
              </a:rPr>
              <a:t>        items = soup.select('div.p13n-sc-uncoverable-faceout')</a:t>
            </a:r>
          </a:p>
          <a:p>
            <a:r>
              <a:rPr lang="en-US" sz="700" dirty="0">
                <a:solidFill>
                  <a:schemeClr val="tx1">
                    <a:lumMod val="95000"/>
                  </a:schemeClr>
                </a:solidFill>
              </a:rPr>
              <a:t>        product_details = []</a:t>
            </a:r>
          </a:p>
          <a:p>
            <a:r>
              <a:rPr lang="en-US" sz="700" dirty="0">
                <a:solidFill>
                  <a:schemeClr val="tx1">
                    <a:lumMod val="95000"/>
                  </a:schemeClr>
                </a:solidFill>
              </a:rPr>
              <a:t>        for item in items:</a:t>
            </a:r>
          </a:p>
          <a:p>
            <a:r>
              <a:rPr lang="en-US" sz="700" dirty="0">
                <a:solidFill>
                  <a:schemeClr val="tx1">
                    <a:lumMod val="95000"/>
                  </a:schemeClr>
                </a:solidFill>
              </a:rPr>
              <a:t>            </a:t>
            </a:r>
            <a:r>
              <a:rPr lang="en-US" sz="700" dirty="0" smtClean="0">
                <a:solidFill>
                  <a:schemeClr val="tx1">
                    <a:lumMod val="95000"/>
                  </a:schemeClr>
                </a:solidFill>
              </a:rPr>
              <a:t>…</a:t>
            </a:r>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product_details.append({</a:t>
            </a:r>
          </a:p>
          <a:p>
            <a:r>
              <a:rPr lang="en-US" sz="700" dirty="0">
                <a:solidFill>
                  <a:schemeClr val="tx1">
                    <a:lumMod val="95000"/>
                  </a:schemeClr>
                </a:solidFill>
              </a:rPr>
              <a:t>                'product_title': product_title,</a:t>
            </a:r>
          </a:p>
          <a:p>
            <a:r>
              <a:rPr lang="en-US" sz="700" dirty="0">
                <a:solidFill>
                  <a:schemeClr val="tx1">
                    <a:lumMod val="95000"/>
                  </a:schemeClr>
                </a:solidFill>
              </a:rPr>
              <a:t>                'product_url': product_url,</a:t>
            </a:r>
          </a:p>
          <a:p>
            <a:r>
              <a:rPr lang="en-US" sz="700" dirty="0">
                <a:solidFill>
                  <a:schemeClr val="tx1">
                    <a:lumMod val="95000"/>
                  </a:schemeClr>
                </a:solidFill>
              </a:rPr>
              <a:t>                '</a:t>
            </a:r>
            <a:r>
              <a:rPr lang="en-US" sz="700" dirty="0" err="1">
                <a:solidFill>
                  <a:schemeClr val="tx1">
                    <a:lumMod val="95000"/>
                  </a:schemeClr>
                </a:solidFill>
              </a:rPr>
              <a:t>img_url</a:t>
            </a:r>
            <a:r>
              <a:rPr lang="en-US" sz="700" dirty="0">
                <a:solidFill>
                  <a:schemeClr val="tx1">
                    <a:lumMod val="95000"/>
                  </a:schemeClr>
                </a:solidFill>
              </a:rPr>
              <a:t>': </a:t>
            </a:r>
            <a:r>
              <a:rPr lang="en-US" sz="700" dirty="0" err="1">
                <a:solidFill>
                  <a:schemeClr val="tx1">
                    <a:lumMod val="95000"/>
                  </a:schemeClr>
                </a:solidFill>
              </a:rPr>
              <a:t>img_url</a:t>
            </a:r>
            <a:r>
              <a:rPr lang="en-US" sz="700" dirty="0">
                <a:solidFill>
                  <a:schemeClr val="tx1">
                    <a:lumMod val="95000"/>
                  </a:schemeClr>
                </a:solidFill>
              </a:rPr>
              <a:t>,</a:t>
            </a:r>
          </a:p>
          <a:p>
            <a:r>
              <a:rPr lang="en-US" sz="700" dirty="0">
                <a:solidFill>
                  <a:schemeClr val="tx1">
                    <a:lumMod val="95000"/>
                  </a:schemeClr>
                </a:solidFill>
              </a:rPr>
              <a:t>                'product_star_rating': product_star_rating,</a:t>
            </a:r>
          </a:p>
          <a:p>
            <a:r>
              <a:rPr lang="en-US" sz="700" dirty="0">
                <a:solidFill>
                  <a:schemeClr val="tx1">
                    <a:lumMod val="95000"/>
                  </a:schemeClr>
                </a:solidFill>
              </a:rPr>
              <a:t>                'product_num_ratings': product_num_ratings,</a:t>
            </a:r>
          </a:p>
          <a:p>
            <a:r>
              <a:rPr lang="en-US" sz="700" dirty="0">
                <a:solidFill>
                  <a:schemeClr val="tx1">
                    <a:lumMod val="95000"/>
                  </a:schemeClr>
                </a:solidFill>
              </a:rPr>
              <a:t>                'product_price': </a:t>
            </a:r>
            <a:r>
              <a:rPr lang="en-US" sz="700" dirty="0" smtClean="0">
                <a:solidFill>
                  <a:schemeClr val="tx1">
                    <a:lumMod val="95000"/>
                  </a:schemeClr>
                </a:solidFill>
              </a:rPr>
              <a:t>product_price</a:t>
            </a:r>
          </a:p>
          <a:p>
            <a:r>
              <a:rPr lang="en-US" sz="700" dirty="0" smtClean="0">
                <a:solidFill>
                  <a:schemeClr val="tx1">
                    <a:lumMod val="95000"/>
                  </a:schemeClr>
                </a:solidFill>
              </a:rPr>
              <a:t>            })</a:t>
            </a:r>
          </a:p>
          <a:p>
            <a:r>
              <a:rPr lang="en-US" sz="700" dirty="0">
                <a:solidFill>
                  <a:schemeClr val="tx1">
                    <a:lumMod val="95000"/>
                  </a:schemeClr>
                </a:solidFill>
              </a:rPr>
              <a:t>       </a:t>
            </a:r>
            <a:r>
              <a:rPr lang="en-US" sz="700" dirty="0" smtClean="0">
                <a:solidFill>
                  <a:schemeClr val="tx1">
                    <a:lumMod val="95000"/>
                  </a:schemeClr>
                </a:solidFill>
              </a:rPr>
              <a:t> </a:t>
            </a:r>
            <a:r>
              <a:rPr lang="en-US" sz="700" dirty="0">
                <a:solidFill>
                  <a:schemeClr val="tx1">
                    <a:lumMod val="95000"/>
                  </a:schemeClr>
                </a:solidFill>
              </a:rPr>
              <a:t>return product_details</a:t>
            </a:r>
          </a:p>
          <a:p>
            <a:r>
              <a:rPr lang="en-US" sz="700" dirty="0">
                <a:solidFill>
                  <a:schemeClr val="tx1">
                    <a:lumMod val="95000"/>
                  </a:schemeClr>
                </a:solidFill>
              </a:rPr>
              <a:t>            return </a:t>
            </a:r>
            <a:r>
              <a:rPr lang="en-US" sz="700" dirty="0" smtClean="0">
                <a:solidFill>
                  <a:schemeClr val="tx1">
                    <a:lumMod val="95000"/>
                  </a:schemeClr>
                </a:solidFill>
              </a:rPr>
              <a:t>[]</a:t>
            </a:r>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Define the URLs of the Amazon Best Sellers pages</a:t>
            </a:r>
          </a:p>
          <a:p>
            <a:r>
              <a:rPr lang="en-US" sz="700" dirty="0">
                <a:solidFill>
                  <a:schemeClr val="tx1">
                    <a:lumMod val="95000"/>
                  </a:schemeClr>
                </a:solidFill>
              </a:rPr>
              <a:t>url1 = </a:t>
            </a:r>
            <a:r>
              <a:rPr lang="en-US" sz="300" dirty="0" smtClean="0">
                <a:solidFill>
                  <a:schemeClr val="tx1">
                    <a:lumMod val="95000"/>
                  </a:schemeClr>
                </a:solidFill>
              </a:rPr>
              <a:t>"https://www.amazon.com/Best-Sellers-Beauty-Personal-Care-Skin-Care-Products/zgbs/beauty/11060451/ref=zg_bs_nav_beauty_1"</a:t>
            </a:r>
            <a:endParaRPr lang="en-US" sz="300" dirty="0">
              <a:solidFill>
                <a:schemeClr val="tx1">
                  <a:lumMod val="95000"/>
                </a:schemeClr>
              </a:solidFill>
            </a:endParaRPr>
          </a:p>
          <a:p>
            <a:r>
              <a:rPr lang="en-US" sz="700" dirty="0">
                <a:solidFill>
                  <a:schemeClr val="tx1">
                    <a:lumMod val="95000"/>
                  </a:schemeClr>
                </a:solidFill>
              </a:rPr>
              <a:t>url2 = </a:t>
            </a:r>
            <a:r>
              <a:rPr lang="en-US" sz="300" dirty="0">
                <a:solidFill>
                  <a:schemeClr val="tx1">
                    <a:lumMod val="95000"/>
                  </a:schemeClr>
                </a:solidFill>
              </a:rPr>
              <a:t>"https://www.amazon.com/Best-Sellers-Beauty-Personal-Care-Skin-Care-Products/zgbs/beauty/11060451/ref=zg_bs_pg_2_beauty?_encoding=UTF8&amp;pg=2</a:t>
            </a:r>
            <a:r>
              <a:rPr lang="en-US" sz="300" dirty="0" smtClean="0">
                <a:solidFill>
                  <a:schemeClr val="tx1">
                    <a:lumMod val="95000"/>
                  </a:schemeClr>
                </a:solidFill>
              </a:rPr>
              <a:t>"</a:t>
            </a:r>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Extract product details from both URLs</a:t>
            </a:r>
          </a:p>
          <a:p>
            <a:r>
              <a:rPr lang="en-US" sz="700" dirty="0">
                <a:solidFill>
                  <a:schemeClr val="tx1">
                    <a:lumMod val="95000"/>
                  </a:schemeClr>
                </a:solidFill>
              </a:rPr>
              <a:t>product_details_url1 = extract_product_details(url1)</a:t>
            </a:r>
          </a:p>
          <a:p>
            <a:r>
              <a:rPr lang="en-US" sz="700" dirty="0">
                <a:solidFill>
                  <a:schemeClr val="tx1">
                    <a:lumMod val="95000"/>
                  </a:schemeClr>
                </a:solidFill>
              </a:rPr>
              <a:t>product_details_url2 = extract_product_details(url2</a:t>
            </a:r>
            <a:r>
              <a:rPr lang="en-US" sz="700" dirty="0" smtClean="0">
                <a:solidFill>
                  <a:schemeClr val="tx1">
                    <a:lumMod val="95000"/>
                  </a:schemeClr>
                </a:solidFill>
              </a:rPr>
              <a:t>)</a:t>
            </a:r>
            <a:r>
              <a:rPr lang="en-US" sz="700" dirty="0">
                <a:solidFill>
                  <a:schemeClr val="tx1">
                    <a:lumMod val="95000"/>
                  </a:schemeClr>
                </a:solidFill>
              </a:rPr>
              <a:t/>
            </a:r>
            <a:br>
              <a:rPr lang="en-US" sz="700" dirty="0">
                <a:solidFill>
                  <a:schemeClr val="tx1">
                    <a:lumMod val="95000"/>
                  </a:schemeClr>
                </a:solidFill>
              </a:rPr>
            </a:br>
            <a:r>
              <a:rPr lang="en-US" sz="700" dirty="0">
                <a:solidFill>
                  <a:schemeClr val="tx1">
                    <a:lumMod val="95000"/>
                  </a:schemeClr>
                </a:solidFill>
              </a:rPr>
              <a:t># Combine the results</a:t>
            </a:r>
          </a:p>
          <a:p>
            <a:r>
              <a:rPr lang="en-US" sz="700" dirty="0">
                <a:solidFill>
                  <a:schemeClr val="tx1">
                    <a:lumMod val="95000"/>
                  </a:schemeClr>
                </a:solidFill>
              </a:rPr>
              <a:t>all_product_details = product_details_url1 + </a:t>
            </a:r>
            <a:r>
              <a:rPr lang="en-US" sz="700" dirty="0" smtClean="0">
                <a:solidFill>
                  <a:schemeClr val="tx1">
                    <a:lumMod val="95000"/>
                  </a:schemeClr>
                </a:solidFill>
              </a:rPr>
              <a:t>product_details_url2</a:t>
            </a:r>
            <a:r>
              <a:rPr lang="en-US" sz="700" dirty="0">
                <a:solidFill>
                  <a:schemeClr val="tx1">
                    <a:lumMod val="95000"/>
                  </a:schemeClr>
                </a:solidFill>
              </a:rPr>
              <a:t/>
            </a:r>
            <a:br>
              <a:rPr lang="en-US" sz="700" dirty="0">
                <a:solidFill>
                  <a:schemeClr val="tx1">
                    <a:lumMod val="95000"/>
                  </a:schemeClr>
                </a:solidFill>
              </a:rPr>
            </a:br>
            <a:endParaRPr lang="en-US" sz="700" dirty="0" smtClean="0">
              <a:solidFill>
                <a:schemeClr val="tx1">
                  <a:lumMod val="95000"/>
                </a:schemeClr>
              </a:solidFill>
            </a:endParaRPr>
          </a:p>
          <a:p>
            <a:r>
              <a:rPr lang="en-US" sz="700" dirty="0" smtClean="0">
                <a:solidFill>
                  <a:schemeClr val="tx1">
                    <a:lumMod val="95000"/>
                  </a:schemeClr>
                </a:solidFill>
              </a:rPr>
              <a:t>df_top_amazon </a:t>
            </a:r>
            <a:r>
              <a:rPr lang="en-US" sz="700" dirty="0">
                <a:solidFill>
                  <a:schemeClr val="tx1">
                    <a:lumMod val="95000"/>
                  </a:schemeClr>
                </a:solidFill>
              </a:rPr>
              <a:t>= pd.DataFrame(all_product_details</a:t>
            </a:r>
            <a:r>
              <a:rPr lang="en-US" sz="700" dirty="0" smtClean="0">
                <a:solidFill>
                  <a:schemeClr val="tx1">
                    <a:lumMod val="95000"/>
                  </a:schemeClr>
                </a:solidFill>
              </a:rPr>
              <a:t>)  </a:t>
            </a:r>
            <a:r>
              <a:rPr lang="en-US" sz="700" dirty="0">
                <a:solidFill>
                  <a:schemeClr val="tx1">
                    <a:lumMod val="95000"/>
                  </a:schemeClr>
                </a:solidFill>
              </a:rPr>
              <a:t># Create DataFrame</a:t>
            </a:r>
          </a:p>
          <a:p>
            <a:r>
              <a:rPr lang="en-US" sz="700" dirty="0">
                <a:solidFill>
                  <a:schemeClr val="tx1">
                    <a:lumMod val="95000"/>
                  </a:schemeClr>
                </a:solidFill>
              </a:rPr>
              <a:t/>
            </a:r>
            <a:br>
              <a:rPr lang="en-US" sz="700" dirty="0">
                <a:solidFill>
                  <a:schemeClr val="tx1">
                    <a:lumMod val="95000"/>
                  </a:schemeClr>
                </a:solidFill>
              </a:rPr>
            </a:br>
            <a:r>
              <a:rPr lang="en-US" sz="700" dirty="0" smtClean="0">
                <a:solidFill>
                  <a:schemeClr val="tx1">
                    <a:lumMod val="95000"/>
                  </a:schemeClr>
                </a:solidFill>
              </a:rPr>
              <a:t>df_top_amazon.info() </a:t>
            </a:r>
            <a:r>
              <a:rPr lang="en-US" sz="700" dirty="0">
                <a:solidFill>
                  <a:schemeClr val="tx1">
                    <a:lumMod val="95000"/>
                  </a:schemeClr>
                </a:solidFill>
              </a:rPr>
              <a:t># Display DataFrame</a:t>
            </a:r>
          </a:p>
          <a:p>
            <a:endParaRPr lang="en-US" sz="700" dirty="0">
              <a:solidFill>
                <a:schemeClr val="tx1">
                  <a:lumMod val="95000"/>
                </a:schemeClr>
              </a:solidFill>
            </a:endParaRPr>
          </a:p>
        </p:txBody>
      </p:sp>
      <p:sp>
        <p:nvSpPr>
          <p:cNvPr id="8" name="Right Arrow 7"/>
          <p:cNvSpPr/>
          <p:nvPr/>
        </p:nvSpPr>
        <p:spPr>
          <a:xfrm rot="9220034">
            <a:off x="1603078" y="1184296"/>
            <a:ext cx="650405" cy="1229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1" name="Right Arrow 10"/>
          <p:cNvSpPr/>
          <p:nvPr/>
        </p:nvSpPr>
        <p:spPr>
          <a:xfrm rot="1917013">
            <a:off x="3319717" y="1240489"/>
            <a:ext cx="650405" cy="883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pic>
        <p:nvPicPr>
          <p:cNvPr id="10" name="doc_2024-06-08_14-26-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6670" y="2128189"/>
            <a:ext cx="1410660" cy="257785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304611" y="9769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Cleaning</a:t>
            </a:r>
            <a:endParaRPr dirty="0"/>
          </a:p>
        </p:txBody>
      </p:sp>
      <p:sp>
        <p:nvSpPr>
          <p:cNvPr id="127" name="Google Shape;127;p28"/>
          <p:cNvSpPr txBox="1">
            <a:spLocks noGrp="1"/>
          </p:cNvSpPr>
          <p:nvPr>
            <p:ph type="body" idx="1"/>
          </p:nvPr>
        </p:nvSpPr>
        <p:spPr>
          <a:xfrm>
            <a:off x="304611" y="553980"/>
            <a:ext cx="8520600" cy="132143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buNone/>
            </a:pPr>
            <a:r>
              <a:rPr lang="en" sz="1200" dirty="0" smtClean="0"/>
              <a:t>Steps:</a:t>
            </a:r>
          </a:p>
          <a:p>
            <a:pPr marL="0" lvl="0" indent="0">
              <a:lnSpc>
                <a:spcPct val="100000"/>
              </a:lnSpc>
              <a:buNone/>
            </a:pPr>
            <a:r>
              <a:rPr lang="en-US" sz="1200" dirty="0" smtClean="0"/>
              <a:t>1) Remove </a:t>
            </a:r>
            <a:r>
              <a:rPr lang="en-US" sz="1200" dirty="0"/>
              <a:t>columns that are either almost empty or not needed for </a:t>
            </a:r>
            <a:r>
              <a:rPr lang="en-US" sz="1200" dirty="0" smtClean="0"/>
              <a:t>analysis</a:t>
            </a:r>
          </a:p>
          <a:p>
            <a:pPr marL="0" lvl="0" indent="0">
              <a:lnSpc>
                <a:spcPct val="100000"/>
              </a:lnSpc>
              <a:buNone/>
            </a:pPr>
            <a:r>
              <a:rPr lang="en-US" sz="1200" dirty="0" smtClean="0"/>
              <a:t>2) Drop duplicates</a:t>
            </a:r>
          </a:p>
          <a:p>
            <a:pPr marL="0" lvl="0" indent="0">
              <a:lnSpc>
                <a:spcPct val="100000"/>
              </a:lnSpc>
              <a:buNone/>
            </a:pPr>
            <a:r>
              <a:rPr lang="en-US" sz="1200" dirty="0" smtClean="0"/>
              <a:t>3) Drop and handling missing values</a:t>
            </a:r>
          </a:p>
          <a:p>
            <a:pPr marL="0" lvl="0" indent="0">
              <a:lnSpc>
                <a:spcPct val="100000"/>
              </a:lnSpc>
              <a:buNone/>
            </a:pPr>
            <a:r>
              <a:rPr lang="en-US" sz="1200" dirty="0" smtClean="0"/>
              <a:t>4) Clean </a:t>
            </a:r>
            <a:r>
              <a:rPr lang="en-US" sz="1200" dirty="0"/>
              <a:t>and </a:t>
            </a:r>
            <a:r>
              <a:rPr lang="en-US" sz="1200" dirty="0" smtClean="0"/>
              <a:t>convert price </a:t>
            </a:r>
            <a:r>
              <a:rPr lang="en-US" sz="1200" dirty="0"/>
              <a:t>and </a:t>
            </a:r>
            <a:r>
              <a:rPr lang="en-US" sz="1200" dirty="0" smtClean="0"/>
              <a:t>purchase Data</a:t>
            </a:r>
          </a:p>
          <a:p>
            <a:pPr marL="0" lvl="0" indent="0">
              <a:lnSpc>
                <a:spcPct val="100000"/>
              </a:lnSpc>
              <a:buNone/>
            </a:pPr>
            <a:r>
              <a:rPr lang="en-US" sz="1200" dirty="0" smtClean="0"/>
              <a:t>5) Rename </a:t>
            </a:r>
            <a:r>
              <a:rPr lang="en-US" sz="1200" dirty="0"/>
              <a:t>Columns</a:t>
            </a:r>
          </a:p>
          <a:p>
            <a:pPr marL="342900" lvl="0">
              <a:spcAft>
                <a:spcPts val="1600"/>
              </a:spcAft>
              <a:buAutoNum type="arabicParenR"/>
            </a:pPr>
            <a:endParaRPr sz="1200" dirty="0"/>
          </a:p>
        </p:txBody>
      </p:sp>
      <p:graphicFrame>
        <p:nvGraphicFramePr>
          <p:cNvPr id="3" name="Table 2"/>
          <p:cNvGraphicFramePr>
            <a:graphicFrameLocks noGrp="1"/>
          </p:cNvGraphicFramePr>
          <p:nvPr>
            <p:extLst>
              <p:ext uri="{D42A27DB-BD31-4B8C-83A1-F6EECF244321}">
                <p14:modId xmlns:p14="http://schemas.microsoft.com/office/powerpoint/2010/main" val="3809924857"/>
              </p:ext>
            </p:extLst>
          </p:nvPr>
        </p:nvGraphicFramePr>
        <p:xfrm>
          <a:off x="304611" y="1828800"/>
          <a:ext cx="8626737" cy="3230880"/>
        </p:xfrm>
        <a:graphic>
          <a:graphicData uri="http://schemas.openxmlformats.org/drawingml/2006/table">
            <a:tbl>
              <a:tblPr firstRow="1" bandRow="1">
                <a:tableStyleId>{DBC929D7-B69A-4F73-A77C-01FDCC600B82}</a:tableStyleId>
              </a:tblPr>
              <a:tblGrid>
                <a:gridCol w="394833"/>
                <a:gridCol w="1611365"/>
                <a:gridCol w="3267740"/>
                <a:gridCol w="1205023"/>
                <a:gridCol w="1162493"/>
                <a:gridCol w="985283"/>
              </a:tblGrid>
              <a:tr h="229935">
                <a:tc>
                  <a:txBody>
                    <a:bodyPr/>
                    <a:lstStyle/>
                    <a:p>
                      <a:r>
                        <a:rPr lang="en-US" sz="1000" dirty="0" smtClean="0"/>
                        <a:t>#</a:t>
                      </a:r>
                      <a:endParaRPr lang="ru-RU" sz="10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FFFFFF"/>
                          </a:solidFill>
                          <a:effectLst/>
                          <a:latin typeface="Calibri"/>
                          <a:ea typeface="Calibri"/>
                          <a:cs typeface="Calibri"/>
                          <a:sym typeface="Arial"/>
                        </a:rPr>
                        <a:t>Column</a:t>
                      </a:r>
                      <a:endParaRPr lang="ru-RU" sz="1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smtClean="0"/>
                        <a:t>Description</a:t>
                      </a:r>
                      <a:endParaRPr lang="ru-RU" sz="1000" dirty="0" smtClean="0"/>
                    </a:p>
                  </a:txBody>
                  <a:tcPr>
                    <a:lnL w="12700" cap="flat" cmpd="sng" algn="ctr">
                      <a:solidFill>
                        <a:schemeClr val="tx1"/>
                      </a:solidFill>
                      <a:prstDash val="solid"/>
                      <a:round/>
                      <a:headEnd type="none" w="med" len="med"/>
                      <a:tailEnd type="none" w="med" len="med"/>
                    </a:lnL>
                  </a:tcPr>
                </a:tc>
                <a:tc>
                  <a:txBody>
                    <a:bodyPr/>
                    <a:lstStyle/>
                    <a:p>
                      <a:r>
                        <a:rPr lang="en-US" sz="1000" b="0" i="0" u="none" strike="noStrike" cap="none" dirty="0" smtClean="0">
                          <a:solidFill>
                            <a:srgbClr val="FFFFFF"/>
                          </a:solidFill>
                          <a:effectLst/>
                          <a:latin typeface="Calibri"/>
                          <a:ea typeface="Calibri"/>
                          <a:cs typeface="Calibri"/>
                          <a:sym typeface="Arial"/>
                        </a:rPr>
                        <a:t>Count</a:t>
                      </a:r>
                      <a:r>
                        <a:rPr lang="en-US" sz="1000" b="0" i="0" u="none" strike="noStrike" cap="none" baseline="0" dirty="0" smtClean="0">
                          <a:solidFill>
                            <a:srgbClr val="FFFFFF"/>
                          </a:solidFill>
                          <a:effectLst/>
                          <a:latin typeface="Calibri"/>
                          <a:ea typeface="Calibri"/>
                          <a:cs typeface="Calibri"/>
                          <a:sym typeface="Arial"/>
                        </a:rPr>
                        <a:t> (</a:t>
                      </a:r>
                      <a:r>
                        <a:rPr lang="en-US" sz="1000" b="0" i="0" u="none" strike="noStrike" cap="none" dirty="0" smtClean="0">
                          <a:solidFill>
                            <a:srgbClr val="FFFFFF"/>
                          </a:solidFill>
                          <a:effectLst/>
                          <a:latin typeface="Calibri"/>
                          <a:cs typeface="Calibri"/>
                          <a:sym typeface="Arial"/>
                        </a:rPr>
                        <a:t>Total Data)</a:t>
                      </a:r>
                      <a:endParaRPr lang="ru-RU" sz="1000" dirty="0"/>
                    </a:p>
                  </a:txBody>
                  <a:tcPr>
                    <a:lnR w="12700" cap="flat" cmpd="sng" algn="ctr">
                      <a:solidFill>
                        <a:schemeClr val="tx1"/>
                      </a:solidFill>
                      <a:prstDash val="solid"/>
                      <a:round/>
                      <a:headEnd type="none" w="med" len="med"/>
                      <a:tailEnd type="none" w="med" len="med"/>
                    </a:lnR>
                  </a:tcPr>
                </a:tc>
                <a:tc>
                  <a:txBody>
                    <a:bodyPr/>
                    <a:lstStyle/>
                    <a:p>
                      <a:r>
                        <a:rPr lang="en-US" sz="1000" b="0" i="0" u="none" strike="noStrike" cap="none" dirty="0" smtClean="0">
                          <a:solidFill>
                            <a:srgbClr val="FFFFFF"/>
                          </a:solidFill>
                          <a:effectLst/>
                          <a:latin typeface="Calibri"/>
                          <a:ea typeface="Calibri"/>
                          <a:cs typeface="Calibri"/>
                          <a:sym typeface="Arial"/>
                        </a:rPr>
                        <a:t>Count</a:t>
                      </a:r>
                      <a:r>
                        <a:rPr lang="en-US" sz="1000" b="0" i="0" u="none" strike="noStrike" cap="none" baseline="0" dirty="0" smtClean="0">
                          <a:solidFill>
                            <a:srgbClr val="FFFFFF"/>
                          </a:solidFill>
                          <a:effectLst/>
                          <a:latin typeface="Calibri"/>
                          <a:ea typeface="Calibri"/>
                          <a:cs typeface="Calibri"/>
                          <a:sym typeface="Arial"/>
                        </a:rPr>
                        <a:t> (</a:t>
                      </a:r>
                      <a:r>
                        <a:rPr lang="en-US" sz="1000" b="0" i="0" u="none" strike="noStrike" cap="none" dirty="0" smtClean="0">
                          <a:solidFill>
                            <a:srgbClr val="FFFFFF"/>
                          </a:solidFill>
                          <a:effectLst/>
                          <a:latin typeface="Calibri"/>
                          <a:cs typeface="Calibri"/>
                          <a:sym typeface="Arial"/>
                        </a:rPr>
                        <a:t>Top Data)</a:t>
                      </a:r>
                      <a:endParaRPr lang="ru-RU"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FFFFFF"/>
                          </a:solidFill>
                          <a:effectLst/>
                          <a:latin typeface="Calibri"/>
                          <a:ea typeface="Calibri"/>
                          <a:cs typeface="Calibri"/>
                          <a:sym typeface="Arial"/>
                        </a:rPr>
                        <a:t>Dtype</a:t>
                      </a:r>
                      <a:endParaRPr lang="ru-RU" sz="10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0</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asin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Amazon Standard Identification Number</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object</a:t>
                      </a:r>
                      <a:endParaRPr lang="ru-RU" sz="800" dirty="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1</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product_title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The title or name of the product listed on Amazon</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en-US"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object</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2</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product_price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price of the product</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en-US"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float64</a:t>
                      </a:r>
                      <a:endParaRPr lang="ru-RU" sz="800" dirty="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3</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unit_price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price per unit of the product</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float64</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4</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unit_count</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number of units included in the product package</a:t>
                      </a:r>
                      <a:endParaRPr lang="ru-RU" sz="800" dirty="0"/>
                    </a:p>
                  </a:txBody>
                  <a:tcPr>
                    <a:lnL w="12700" cap="flat" cmpd="sng" algn="ctr">
                      <a:solidFill>
                        <a:schemeClr val="tx1"/>
                      </a:solidFill>
                      <a:prstDash val="solid"/>
                      <a:round/>
                      <a:headEnd type="none" w="med" len="med"/>
                      <a:tailEnd type="none" w="med" len="med"/>
                    </a:lnL>
                  </a:tcPr>
                </a:tc>
                <a:tc>
                  <a:txBody>
                    <a:bodyPr/>
                    <a:lstStyle/>
                    <a:p>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int64</a:t>
                      </a:r>
                      <a:endParaRPr lang="ru-RU" sz="800" dirty="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5</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product_star_rating</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average rating of the product based on customer reviews</a:t>
                      </a:r>
                      <a:endParaRPr lang="ru-RU" sz="8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ru-RU"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float64</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6</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product_num_ratings</a:t>
                      </a:r>
                      <a:endParaRPr lang="ru-RU" sz="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The total number of ratings or reviews the product has received</a:t>
                      </a:r>
                      <a:endParaRPr lang="ru-RU" sz="800" dirty="0" smtClean="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ru-RU"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int64</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7</a:t>
                      </a:r>
                      <a:endParaRPr lang="ru-RU" sz="800" dirty="0"/>
                    </a:p>
                  </a:txBody>
                  <a:tcPr>
                    <a:lnR w="12700" cap="flat" cmpd="sng" algn="ctr">
                      <a:solidFill>
                        <a:schemeClr val="tx1"/>
                      </a:solidFill>
                      <a:prstDash val="solid"/>
                      <a:round/>
                      <a:headEnd type="none" w="med" len="med"/>
                      <a:tailEnd type="none" w="med" len="med"/>
                    </a:lnR>
                  </a:tcPr>
                </a:tc>
                <a:tc>
                  <a:txBody>
                    <a:bodyPr/>
                    <a:lstStyle/>
                    <a:p>
                      <a:r>
                        <a:rPr lang="en-US" sz="800" b="0" i="0" u="none" strike="noStrike" cap="none" dirty="0" smtClean="0">
                          <a:solidFill>
                            <a:srgbClr val="000000"/>
                          </a:solidFill>
                          <a:effectLst/>
                          <a:latin typeface="Calibri"/>
                          <a:ea typeface="Calibri"/>
                          <a:cs typeface="Calibri"/>
                          <a:sym typeface="Arial"/>
                        </a:rPr>
                        <a:t>product_url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The URL link to the product page on Amazon</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en-US"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object</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8</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product_minimum_offer_price</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The minimum offer price for the product</a:t>
                      </a:r>
                      <a:endParaRPr lang="ru-RU" sz="8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float64</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9</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is_best_seller</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Indicates whether the product is labeled as a best seller on Amazon</a:t>
                      </a:r>
                      <a:endParaRPr lang="ru-RU" sz="8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 (TRUE</a:t>
                      </a:r>
                      <a:r>
                        <a:rPr lang="en-US" sz="800" b="0" i="0" u="none" strike="noStrike" cap="none" baseline="0" dirty="0" smtClean="0">
                          <a:solidFill>
                            <a:srgbClr val="000000"/>
                          </a:solidFill>
                          <a:effectLst/>
                          <a:latin typeface="Calibri"/>
                          <a:ea typeface="Calibri"/>
                          <a:cs typeface="Calibri"/>
                          <a:sym typeface="Arial"/>
                        </a:rPr>
                        <a:t> </a:t>
                      </a:r>
                      <a:r>
                        <a:rPr lang="en-US" sz="800" b="0" i="0" u="none" strike="noStrike" cap="none" dirty="0" smtClean="0">
                          <a:solidFill>
                            <a:srgbClr val="000000"/>
                          </a:solidFill>
                          <a:effectLst/>
                          <a:latin typeface="Calibri"/>
                          <a:ea typeface="Calibri"/>
                          <a:cs typeface="Calibri"/>
                          <a:sym typeface="Arial"/>
                        </a:rPr>
                        <a:t>19 from 324)</a:t>
                      </a:r>
                    </a:p>
                  </a:txBody>
                  <a:tcPr>
                    <a:lnR w="12700" cap="flat" cmpd="sng" algn="ctr">
                      <a:solidFill>
                        <a:schemeClr val="tx1"/>
                      </a:solidFill>
                      <a:prstDash val="solid"/>
                      <a:round/>
                      <a:headEnd type="none" w="med" len="med"/>
                      <a:tailEnd type="none" w="med" len="med"/>
                    </a:lnR>
                  </a:tcPr>
                </a:tc>
                <a:tc>
                  <a:txBody>
                    <a:bodyPr/>
                    <a:lstStyle/>
                    <a:p>
                      <a:r>
                        <a:rPr lang="en-US" sz="800" dirty="0" smtClean="0"/>
                        <a:t>ALL</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800" dirty="0" smtClean="0"/>
                        <a:t>bool</a:t>
                      </a:r>
                      <a:endParaRPr lang="ru-RU" sz="800" dirty="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10</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is_prime</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Indicates whether the product is eligible for Amazon Prime</a:t>
                      </a:r>
                      <a:endParaRPr lang="ru-RU" sz="8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bool</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11</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climate_pledge_friendly</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Indicates whether the product is labeled as Climate Pledge Friendly</a:t>
                      </a:r>
                      <a:endParaRPr lang="ru-RU" sz="8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bool</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11</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sales_volume_in_past_month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The sales volume of the product in the past month</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r>
                        <a:rPr lang="en-US" sz="800" dirty="0" smtClean="0"/>
                        <a:t>58</a:t>
                      </a:r>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int64</a:t>
                      </a:r>
                      <a:endParaRPr lang="ru-RU" sz="800" dirty="0" smtClean="0"/>
                    </a:p>
                  </a:txBody>
                  <a:tcPr>
                    <a:lnL w="12700" cap="flat" cmpd="sng" algn="ctr">
                      <a:solidFill>
                        <a:schemeClr val="tx1"/>
                      </a:solidFill>
                      <a:prstDash val="solid"/>
                      <a:round/>
                      <a:headEnd type="none" w="med" len="med"/>
                      <a:tailEnd type="none" w="med" len="med"/>
                    </a:lnL>
                  </a:tcPr>
                </a:tc>
              </a:tr>
              <a:tr h="208379">
                <a:tc>
                  <a:txBody>
                    <a:bodyPr/>
                    <a:lstStyle/>
                    <a:p>
                      <a:r>
                        <a:rPr lang="en-US" sz="800" dirty="0" smtClean="0"/>
                        <a:t>12</a:t>
                      </a:r>
                      <a:endParaRPr lang="ru-RU" sz="800"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Information about the delivery options available for the product</a:t>
                      </a:r>
                      <a:endParaRPr lang="en-US" sz="800" b="0" i="0" u="none" strike="noStrike" cap="none" dirty="0" smtClean="0">
                        <a:solidFill>
                          <a:srgbClr val="000000"/>
                        </a:solidFill>
                        <a:effectLst/>
                        <a:latin typeface="Calibri"/>
                        <a:ea typeface="Calibri"/>
                        <a:cs typeface="Calibri"/>
                        <a:sym typeface="Arial"/>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smtClean="0">
                          <a:solidFill>
                            <a:srgbClr val="000000"/>
                          </a:solidFill>
                          <a:effectLst/>
                          <a:latin typeface="Calibri"/>
                          <a:ea typeface="Calibri"/>
                          <a:cs typeface="Calibri"/>
                          <a:sym typeface="Arial"/>
                        </a:rPr>
                        <a:t>324</a:t>
                      </a:r>
                    </a:p>
                  </a:txBody>
                  <a:tcPr>
                    <a:lnR w="12700" cap="flat" cmpd="sng" algn="ctr">
                      <a:solidFill>
                        <a:schemeClr val="tx1"/>
                      </a:solidFill>
                      <a:prstDash val="solid"/>
                      <a:round/>
                      <a:headEnd type="none" w="med" len="med"/>
                      <a:tailEnd type="none" w="med" len="med"/>
                    </a:lnR>
                  </a:tcPr>
                </a:tc>
                <a:tc>
                  <a:txBody>
                    <a:bodyPr/>
                    <a:lstStyle/>
                    <a:p>
                      <a:endParaRPr lang="ru-RU"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object</a:t>
                      </a:r>
                      <a:endParaRPr lang="ru-RU" sz="800" dirty="0" smtClean="0"/>
                    </a:p>
                  </a:txBody>
                  <a:tcPr>
                    <a:lnL w="12700" cap="flat" cmpd="sng" algn="ctr">
                      <a:solidFill>
                        <a:schemeClr val="tx1"/>
                      </a:solidFill>
                      <a:prstDash val="solid"/>
                      <a:round/>
                      <a:headEnd type="none" w="med" len="med"/>
                      <a:tailEnd type="none" w="med" len="med"/>
                    </a:lnL>
                  </a:tcPr>
                </a:tc>
              </a:tr>
            </a:tbl>
          </a:graphicData>
        </a:graphic>
      </p:graphicFrame>
      <p:cxnSp>
        <p:nvCxnSpPr>
          <p:cNvPr id="7" name="Straight Connector 6"/>
          <p:cNvCxnSpPr/>
          <p:nvPr/>
        </p:nvCxnSpPr>
        <p:spPr>
          <a:xfrm>
            <a:off x="7194697" y="2169042"/>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a:off x="7194697" y="2824717"/>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a:xfrm>
            <a:off x="7194697" y="3023190"/>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a:off x="7194697" y="3868534"/>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Straight Connector 12"/>
          <p:cNvCxnSpPr/>
          <p:nvPr/>
        </p:nvCxnSpPr>
        <p:spPr>
          <a:xfrm>
            <a:off x="7194697" y="4290015"/>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7194697" y="4518615"/>
            <a:ext cx="2835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7194697" y="4940096"/>
            <a:ext cx="283535" cy="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467946" y="78937"/>
            <a:ext cx="8371442" cy="571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a:t>
            </a:r>
            <a:r>
              <a:rPr lang="en" dirty="0" smtClean="0"/>
              <a:t>Exploration</a:t>
            </a:r>
            <a:r>
              <a:rPr lang="en" dirty="0" smtClean="0"/>
              <a:t>:</a:t>
            </a:r>
            <a:br>
              <a:rPr lang="en" dirty="0" smtClean="0"/>
            </a:br>
            <a:r>
              <a:rPr lang="en" sz="2400" dirty="0" smtClean="0"/>
              <a:t>Statistic</a:t>
            </a:r>
            <a:r>
              <a:rPr lang="en-US" sz="2400" dirty="0" smtClean="0"/>
              <a:t>s of The First Total Data (From API)</a:t>
            </a:r>
            <a:endParaRPr sz="2400" dirty="0"/>
          </a:p>
        </p:txBody>
      </p:sp>
      <p:sp>
        <p:nvSpPr>
          <p:cNvPr id="133" name="Google Shape;133;p29"/>
          <p:cNvSpPr txBox="1">
            <a:spLocks noGrp="1"/>
          </p:cNvSpPr>
          <p:nvPr>
            <p:ph type="body" idx="1"/>
          </p:nvPr>
        </p:nvSpPr>
        <p:spPr>
          <a:xfrm>
            <a:off x="340960" y="941724"/>
            <a:ext cx="3903113" cy="3434155"/>
          </a:xfrm>
          <a:prstGeom prst="rect">
            <a:avLst/>
          </a:prstGeom>
        </p:spPr>
        <p:txBody>
          <a:bodyPr spcFirstLastPara="1" wrap="square" lIns="91425" tIns="91425" rIns="91425" bIns="91425" anchor="t" anchorCtr="0">
            <a:noAutofit/>
          </a:bodyPr>
          <a:lstStyle/>
          <a:p>
            <a:pPr marL="114300" indent="0">
              <a:buNone/>
            </a:pPr>
            <a:r>
              <a:rPr lang="en-US" dirty="0" smtClean="0"/>
              <a:t>Steps:</a:t>
            </a:r>
            <a:endParaRPr lang="en-US" sz="1400" dirty="0"/>
          </a:p>
          <a:p>
            <a:pPr marL="114300" indent="0">
              <a:lnSpc>
                <a:spcPct val="150000"/>
              </a:lnSpc>
              <a:buNone/>
            </a:pPr>
            <a:r>
              <a:rPr lang="en-US" sz="1400" dirty="0" smtClean="0"/>
              <a:t>1) Computing </a:t>
            </a:r>
            <a:r>
              <a:rPr lang="en-US" sz="1400" dirty="0"/>
              <a:t>Summary Statistics</a:t>
            </a:r>
          </a:p>
          <a:p>
            <a:pPr marL="114300" indent="0">
              <a:lnSpc>
                <a:spcPct val="150000"/>
              </a:lnSpc>
              <a:buNone/>
            </a:pPr>
            <a:r>
              <a:rPr lang="en-US" sz="1400" dirty="0" smtClean="0"/>
              <a:t>2) Visualizing Distributions</a:t>
            </a:r>
          </a:p>
          <a:p>
            <a:pPr marL="114300" indent="0">
              <a:lnSpc>
                <a:spcPct val="150000"/>
              </a:lnSpc>
              <a:buNone/>
            </a:pPr>
            <a:r>
              <a:rPr lang="en-US" sz="1400" dirty="0" smtClean="0"/>
              <a:t>3) Computing </a:t>
            </a:r>
            <a:r>
              <a:rPr lang="en-US" sz="1400" dirty="0"/>
              <a:t>Correlation Matrix</a:t>
            </a:r>
          </a:p>
          <a:p>
            <a:pPr marL="114300" indent="0">
              <a:lnSpc>
                <a:spcPct val="150000"/>
              </a:lnSpc>
              <a:buNone/>
            </a:pPr>
            <a:r>
              <a:rPr lang="en-US" sz="1400" dirty="0" smtClean="0"/>
              <a:t>4) Plotting </a:t>
            </a:r>
            <a:r>
              <a:rPr lang="en-US" sz="1400" dirty="0" err="1" smtClean="0"/>
              <a:t>Heatmap</a:t>
            </a:r>
            <a:endParaRPr lang="en-US" sz="1400" dirty="0" smtClean="0"/>
          </a:p>
          <a:p>
            <a:pPr marL="114300" indent="0">
              <a:lnSpc>
                <a:spcPct val="150000"/>
              </a:lnSpc>
              <a:buNone/>
            </a:pPr>
            <a:r>
              <a:rPr lang="en-US" sz="1400" dirty="0" smtClean="0"/>
              <a:t>5) T-Test </a:t>
            </a:r>
          </a:p>
          <a:p>
            <a:pPr marL="114300" indent="0">
              <a:lnSpc>
                <a:spcPct val="150000"/>
              </a:lnSpc>
              <a:buNone/>
            </a:pPr>
            <a:endParaRPr lang="ru-RU" sz="1400" dirty="0" smtClean="0"/>
          </a:p>
          <a:p>
            <a:pPr marL="114300" indent="0">
              <a:lnSpc>
                <a:spcPct val="150000"/>
              </a:lnSpc>
              <a:buNone/>
            </a:pPr>
            <a:r>
              <a:rPr lang="en-US" sz="1200" dirty="0"/>
              <a:t>Based on the findings, it was decided to investigate the relationship between rating, price and sales volume per month in more detail. And add information such as P</a:t>
            </a:r>
            <a:r>
              <a:rPr lang="en-US" sz="1200" dirty="0" smtClean="0"/>
              <a:t>roduct Type, Brand Name </a:t>
            </a:r>
            <a:r>
              <a:rPr lang="en-US" sz="1200" dirty="0"/>
              <a:t>and </a:t>
            </a:r>
            <a:r>
              <a:rPr lang="en-US" sz="1200" dirty="0" smtClean="0"/>
              <a:t>Review Text</a:t>
            </a:r>
            <a:r>
              <a:rPr lang="en-US" sz="1200" dirty="0"/>
              <a:t>.</a:t>
            </a:r>
            <a:endParaRPr lang="en-US"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989" y="1110108"/>
            <a:ext cx="4265879" cy="389628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Dashboard (The Data from API)</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911116"/>
            <a:ext cx="6833533" cy="395144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Creating New Columns</a:t>
            </a:r>
            <a:endParaRPr dirty="0"/>
          </a:p>
        </p:txBody>
      </p:sp>
      <p:sp>
        <p:nvSpPr>
          <p:cNvPr id="139" name="Google Shape;139;p30"/>
          <p:cNvSpPr txBox="1">
            <a:spLocks noGrp="1"/>
          </p:cNvSpPr>
          <p:nvPr>
            <p:ph type="body" idx="1"/>
          </p:nvPr>
        </p:nvSpPr>
        <p:spPr>
          <a:xfrm>
            <a:off x="311700" y="1017796"/>
            <a:ext cx="8432250" cy="3539917"/>
          </a:xfrm>
          <a:prstGeom prst="rect">
            <a:avLst/>
          </a:prstGeom>
        </p:spPr>
        <p:txBody>
          <a:bodyPr spcFirstLastPara="1" wrap="square" lIns="91425" tIns="91425" rIns="91425" bIns="91425" anchor="t" anchorCtr="0">
            <a:noAutofit/>
          </a:bodyPr>
          <a:lstStyle/>
          <a:p>
            <a:pPr marL="0" lvl="0" indent="0">
              <a:lnSpc>
                <a:spcPct val="100000"/>
              </a:lnSpc>
              <a:buNone/>
            </a:pPr>
            <a:r>
              <a:rPr lang="en-US" b="1" dirty="0" smtClean="0"/>
              <a:t>sales_volume_in_past_month</a:t>
            </a:r>
            <a:r>
              <a:rPr lang="en-US" dirty="0" smtClean="0"/>
              <a:t> (for Top Data): </a:t>
            </a:r>
          </a:p>
          <a:p>
            <a:pPr marL="0" lvl="0" indent="0">
              <a:lnSpc>
                <a:spcPct val="100000"/>
              </a:lnSpc>
              <a:buNone/>
            </a:pPr>
            <a:r>
              <a:rPr lang="en-US" dirty="0" smtClean="0"/>
              <a:t>Parsing HTML + Handling </a:t>
            </a:r>
            <a:r>
              <a:rPr lang="en-US" dirty="0"/>
              <a:t>missing values</a:t>
            </a:r>
            <a:r>
              <a:rPr lang="en-US" dirty="0" smtClean="0"/>
              <a:t> </a:t>
            </a:r>
          </a:p>
          <a:p>
            <a:pPr marL="0" lvl="0" indent="0">
              <a:lnSpc>
                <a:spcPct val="100000"/>
              </a:lnSpc>
              <a:buNone/>
            </a:pPr>
            <a:endParaRPr dirty="0"/>
          </a:p>
          <a:p>
            <a:pPr marL="0" lvl="0" indent="0">
              <a:lnSpc>
                <a:spcPct val="100000"/>
              </a:lnSpc>
              <a:buNone/>
            </a:pPr>
            <a:r>
              <a:rPr lang="en-US" b="1" dirty="0" smtClean="0"/>
              <a:t>brand</a:t>
            </a:r>
            <a:r>
              <a:rPr lang="en-US" dirty="0"/>
              <a:t>: </a:t>
            </a:r>
            <a:endParaRPr lang="en-US" dirty="0" smtClean="0"/>
          </a:p>
          <a:p>
            <a:pPr marL="0" lvl="0" indent="0">
              <a:lnSpc>
                <a:spcPct val="100000"/>
              </a:lnSpc>
              <a:buNone/>
            </a:pPr>
            <a:r>
              <a:rPr lang="en-US" dirty="0" smtClean="0"/>
              <a:t>Parsing </a:t>
            </a:r>
            <a:r>
              <a:rPr lang="en-US" dirty="0"/>
              <a:t>HTML + </a:t>
            </a:r>
            <a:r>
              <a:rPr lang="en-US" dirty="0" smtClean="0"/>
              <a:t>Extracting information from column ‘product_title’</a:t>
            </a:r>
            <a:endParaRPr lang="ru-RU" dirty="0" smtClean="0"/>
          </a:p>
          <a:p>
            <a:pPr marL="0" lvl="0" indent="0">
              <a:lnSpc>
                <a:spcPct val="100000"/>
              </a:lnSpc>
              <a:buNone/>
            </a:pPr>
            <a:endParaRPr lang="ru-RU" dirty="0"/>
          </a:p>
          <a:p>
            <a:pPr marL="0" lvl="0" indent="0">
              <a:lnSpc>
                <a:spcPct val="100000"/>
              </a:lnSpc>
              <a:buNone/>
            </a:pPr>
            <a:r>
              <a:rPr lang="en-US" b="1" dirty="0" smtClean="0"/>
              <a:t>revenue</a:t>
            </a:r>
            <a:r>
              <a:rPr lang="en-US" dirty="0" smtClean="0"/>
              <a:t>: </a:t>
            </a:r>
            <a:endParaRPr lang="en-US" dirty="0" smtClean="0"/>
          </a:p>
          <a:p>
            <a:pPr marL="0" lvl="0" indent="0">
              <a:lnSpc>
                <a:spcPct val="100000"/>
              </a:lnSpc>
              <a:buNone/>
            </a:pPr>
            <a:r>
              <a:rPr lang="en-US" dirty="0" smtClean="0"/>
              <a:t>sales_volume_in_past_month </a:t>
            </a:r>
            <a:r>
              <a:rPr lang="en-US" dirty="0" smtClean="0"/>
              <a:t>* product_price</a:t>
            </a:r>
          </a:p>
          <a:p>
            <a:pPr marL="0" lvl="0" indent="0">
              <a:lnSpc>
                <a:spcPct val="100000"/>
              </a:lnSpc>
              <a:buNone/>
            </a:pPr>
            <a:endParaRPr lang="en-US" dirty="0" smtClean="0"/>
          </a:p>
          <a:p>
            <a:pPr marL="0" lvl="0" indent="0">
              <a:lnSpc>
                <a:spcPct val="100000"/>
              </a:lnSpc>
              <a:buNone/>
            </a:pPr>
            <a:r>
              <a:rPr lang="en-US" b="1" dirty="0" smtClean="0"/>
              <a:t>product_type</a:t>
            </a:r>
            <a:r>
              <a:rPr lang="en-US" dirty="0"/>
              <a:t>: </a:t>
            </a:r>
            <a:endParaRPr lang="en-US" dirty="0" smtClean="0"/>
          </a:p>
          <a:p>
            <a:pPr marL="0" lvl="0" indent="0">
              <a:lnSpc>
                <a:spcPct val="100000"/>
              </a:lnSpc>
              <a:buNone/>
            </a:pPr>
            <a:r>
              <a:rPr lang="en-US" dirty="0" smtClean="0"/>
              <a:t>1</a:t>
            </a:r>
            <a:r>
              <a:rPr lang="en-US" dirty="0"/>
              <a:t>. Extracting information from column ‘product_title</a:t>
            </a:r>
            <a:r>
              <a:rPr lang="en-US" dirty="0" smtClean="0"/>
              <a:t>’</a:t>
            </a:r>
          </a:p>
          <a:p>
            <a:pPr marL="0" lvl="0" indent="0">
              <a:lnSpc>
                <a:spcPct val="100000"/>
              </a:lnSpc>
              <a:buNone/>
            </a:pPr>
            <a:r>
              <a:rPr lang="en-US" dirty="0"/>
              <a:t>2. NL Querying (API with Gemini</a:t>
            </a:r>
            <a:r>
              <a:rPr lang="en-US" dirty="0" smtClean="0"/>
              <a:t>)</a:t>
            </a:r>
            <a:endParaRPr lang="ru-RU" dirty="0" smtClean="0"/>
          </a:p>
          <a:p>
            <a:pPr marL="0" lvl="0" indent="0">
              <a:lnSpc>
                <a:spcPct val="100000"/>
              </a:lnSpc>
              <a:buNone/>
            </a:pPr>
            <a:endParaRPr dirty="0"/>
          </a:p>
        </p:txBody>
      </p:sp>
    </p:spTree>
    <p:extLst>
      <p:ext uri="{BB962C8B-B14F-4D97-AF65-F5344CB8AC3E}">
        <p14:creationId xmlns:p14="http://schemas.microsoft.com/office/powerpoint/2010/main" val="1070441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Comparing Data from Api and Top 100</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847604"/>
            <a:ext cx="7299395" cy="4220829"/>
          </a:xfrm>
          <a:prstGeom prst="rect">
            <a:avLst/>
          </a:prstGeom>
        </p:spPr>
      </p:pic>
    </p:spTree>
    <p:extLst>
      <p:ext uri="{BB962C8B-B14F-4D97-AF65-F5344CB8AC3E}">
        <p14:creationId xmlns:p14="http://schemas.microsoft.com/office/powerpoint/2010/main" val="3682084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2749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Comparing </a:t>
            </a:r>
            <a:r>
              <a:rPr lang="en" dirty="0" smtClean="0"/>
              <a:t>special_item_form and product_type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847604"/>
            <a:ext cx="7193757" cy="4159744"/>
          </a:xfrm>
          <a:prstGeom prst="rect">
            <a:avLst/>
          </a:prstGeom>
        </p:spPr>
      </p:pic>
    </p:spTree>
    <p:extLst>
      <p:ext uri="{BB962C8B-B14F-4D97-AF65-F5344CB8AC3E}">
        <p14:creationId xmlns:p14="http://schemas.microsoft.com/office/powerpoint/2010/main" val="1375733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7139</TotalTime>
  <Words>673</Words>
  <Application>Microsoft Office PowerPoint</Application>
  <PresentationFormat>On-screen Show (16:9)</PresentationFormat>
  <Paragraphs>218</Paragraphs>
  <Slides>14</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Oswald</vt:lpstr>
      <vt:lpstr>Simple Dark</vt:lpstr>
      <vt:lpstr>PowerPoint Presentation</vt:lpstr>
      <vt:lpstr>  Cosmetics Market Trends</vt:lpstr>
      <vt:lpstr>Data Collection</vt:lpstr>
      <vt:lpstr>Data Cleaning</vt:lpstr>
      <vt:lpstr>Data Exploration: Statistics of The First Total Data (From API)</vt:lpstr>
      <vt:lpstr>Dashboard (The Data from API)</vt:lpstr>
      <vt:lpstr>Creating New Columns</vt:lpstr>
      <vt:lpstr>Comparing Data from Api and Top 100</vt:lpstr>
      <vt:lpstr>Comparing special_item_form and product_type</vt:lpstr>
      <vt:lpstr>Price Analysis</vt:lpstr>
      <vt:lpstr>Brand Analysis</vt:lpstr>
      <vt:lpstr>Machine learning</vt:lpstr>
      <vt:lpstr>Some Feedback (web scraping using the Selenium library)</vt:lpstr>
      <vt:lpstr>Skin Care Cosmetics Market in Israel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Евгения</dc:creator>
  <cp:lastModifiedBy>Microsoft account</cp:lastModifiedBy>
  <cp:revision>64</cp:revision>
  <dcterms:modified xsi:type="dcterms:W3CDTF">2024-06-13T06:22:26Z</dcterms:modified>
</cp:coreProperties>
</file>